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Open Sauce Bold" charset="1" panose="00000800000000000000"/>
      <p:regular r:id="rId39"/>
    </p:embeddedFont>
    <p:embeddedFont>
      <p:font typeface="Open Sauce Heavy" charset="1" panose="00000A00000000000000"/>
      <p:regular r:id="rId40"/>
    </p:embeddedFont>
    <p:embeddedFont>
      <p:font typeface="Aerospace bold" charset="1" panose="00000500000000000000"/>
      <p:regular r:id="rId41"/>
    </p:embeddedFont>
    <p:embeddedFont>
      <p:font typeface="Open Sauce" charset="1" panose="00000500000000000000"/>
      <p:regular r:id="rId42"/>
    </p:embeddedFont>
    <p:embeddedFont>
      <p:font typeface="Barlow" charset="1" panose="000005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9.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3.png" Type="http://schemas.openxmlformats.org/officeDocument/2006/relationships/image"/><Relationship Id="rId7" Target="../media/image45.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3.png" Type="http://schemas.openxmlformats.org/officeDocument/2006/relationships/image"/><Relationship Id="rId7" Target="../media/image46.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3.png" Type="http://schemas.openxmlformats.org/officeDocument/2006/relationships/image"/><Relationship Id="rId7" Target="../media/image4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3.png" Type="http://schemas.openxmlformats.org/officeDocument/2006/relationships/image"/><Relationship Id="rId7" Target="../media/image48.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57435" y="3489495"/>
            <a:ext cx="78988" cy="3562352"/>
            <a:chOff x="0" y="0"/>
            <a:chExt cx="20803" cy="938233"/>
          </a:xfrm>
        </p:grpSpPr>
        <p:sp>
          <p:nvSpPr>
            <p:cNvPr name="Freeform 8" id="8"/>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9" id="9"/>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10675732" y="2768852"/>
            <a:ext cx="4749296" cy="474929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37493" y="0"/>
                  </a:moveTo>
                  <a:lnTo>
                    <a:pt x="775307" y="0"/>
                  </a:lnTo>
                  <a:cubicBezTo>
                    <a:pt x="796014" y="0"/>
                    <a:pt x="812800" y="16786"/>
                    <a:pt x="812800" y="37493"/>
                  </a:cubicBezTo>
                  <a:lnTo>
                    <a:pt x="812800" y="775307"/>
                  </a:lnTo>
                  <a:cubicBezTo>
                    <a:pt x="812800" y="796014"/>
                    <a:pt x="796014" y="812800"/>
                    <a:pt x="775307" y="812800"/>
                  </a:cubicBezTo>
                  <a:lnTo>
                    <a:pt x="37493" y="812800"/>
                  </a:lnTo>
                  <a:cubicBezTo>
                    <a:pt x="16786" y="812800"/>
                    <a:pt x="0" y="796014"/>
                    <a:pt x="0" y="775307"/>
                  </a:cubicBezTo>
                  <a:lnTo>
                    <a:pt x="0" y="37493"/>
                  </a:lnTo>
                  <a:cubicBezTo>
                    <a:pt x="0" y="16786"/>
                    <a:pt x="16786" y="0"/>
                    <a:pt x="37493" y="0"/>
                  </a:cubicBezTo>
                  <a:close/>
                </a:path>
              </a:pathLst>
            </a:custGeom>
            <a:blipFill>
              <a:blip r:embed="rId6"/>
              <a:stretch>
                <a:fillRect l="0" t="0" r="0" b="0"/>
              </a:stretch>
            </a:blipFill>
          </p:spPr>
        </p:sp>
      </p:grpSp>
      <p:sp>
        <p:nvSpPr>
          <p:cNvPr name="Freeform 12" id="12"/>
          <p:cNvSpPr/>
          <p:nvPr/>
        </p:nvSpPr>
        <p:spPr>
          <a:xfrm flipH="false" flipV="false" rot="0">
            <a:off x="560106" y="771206"/>
            <a:ext cx="1152632" cy="935332"/>
          </a:xfrm>
          <a:custGeom>
            <a:avLst/>
            <a:gdLst/>
            <a:ahLst/>
            <a:cxnLst/>
            <a:rect r="r" b="b" t="t" l="l"/>
            <a:pathLst>
              <a:path h="935332" w="1152632">
                <a:moveTo>
                  <a:pt x="0" y="0"/>
                </a:moveTo>
                <a:lnTo>
                  <a:pt x="1152632" y="0"/>
                </a:lnTo>
                <a:lnTo>
                  <a:pt x="1152632" y="935332"/>
                </a:lnTo>
                <a:lnTo>
                  <a:pt x="0" y="9353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387521" y="3286328"/>
            <a:ext cx="8271003" cy="1471874"/>
          </a:xfrm>
          <a:prstGeom prst="rect">
            <a:avLst/>
          </a:prstGeom>
        </p:spPr>
        <p:txBody>
          <a:bodyPr anchor="t" rtlCol="false" tIns="0" lIns="0" bIns="0" rIns="0">
            <a:spAutoFit/>
          </a:bodyPr>
          <a:lstStyle/>
          <a:p>
            <a:pPr algn="l">
              <a:lnSpc>
                <a:spcPts val="12050"/>
              </a:lnSpc>
            </a:pPr>
            <a:r>
              <a:rPr lang="en-US" sz="8607" spc="-172" b="true">
                <a:solidFill>
                  <a:srgbClr val="191919"/>
                </a:solidFill>
                <a:latin typeface="Open Sauce Bold"/>
                <a:ea typeface="Open Sauce Bold"/>
                <a:cs typeface="Open Sauce Bold"/>
                <a:sym typeface="Open Sauce Bold"/>
              </a:rPr>
              <a:t>WEB APLIKASI</a:t>
            </a:r>
          </a:p>
        </p:txBody>
      </p:sp>
      <p:sp>
        <p:nvSpPr>
          <p:cNvPr name="TextBox 14" id="14"/>
          <p:cNvSpPr txBox="true"/>
          <p:nvPr/>
        </p:nvSpPr>
        <p:spPr>
          <a:xfrm rot="0">
            <a:off x="1387521" y="4605801"/>
            <a:ext cx="9059717" cy="1353190"/>
          </a:xfrm>
          <a:prstGeom prst="rect">
            <a:avLst/>
          </a:prstGeom>
        </p:spPr>
        <p:txBody>
          <a:bodyPr anchor="t" rtlCol="false" tIns="0" lIns="0" bIns="0" rIns="0">
            <a:spAutoFit/>
          </a:bodyPr>
          <a:lstStyle/>
          <a:p>
            <a:pPr algn="l">
              <a:lnSpc>
                <a:spcPts val="11035"/>
              </a:lnSpc>
            </a:pPr>
            <a:r>
              <a:rPr lang="en-US" sz="7882" spc="-157" b="true">
                <a:solidFill>
                  <a:srgbClr val="191919"/>
                </a:solidFill>
                <a:latin typeface="Open Sauce Heavy"/>
                <a:ea typeface="Open Sauce Heavy"/>
                <a:cs typeface="Open Sauce Heavy"/>
                <a:sym typeface="Open Sauce Heavy"/>
              </a:rPr>
              <a:t>PANTI ASUHAN</a:t>
            </a:r>
          </a:p>
        </p:txBody>
      </p:sp>
      <p:sp>
        <p:nvSpPr>
          <p:cNvPr name="TextBox 15" id="15"/>
          <p:cNvSpPr txBox="true"/>
          <p:nvPr/>
        </p:nvSpPr>
        <p:spPr>
          <a:xfrm rot="0">
            <a:off x="1376219" y="7244998"/>
            <a:ext cx="6832368" cy="498675"/>
          </a:xfrm>
          <a:prstGeom prst="rect">
            <a:avLst/>
          </a:prstGeom>
        </p:spPr>
        <p:txBody>
          <a:bodyPr anchor="t" rtlCol="false" tIns="0" lIns="0" bIns="0" rIns="0">
            <a:spAutoFit/>
          </a:bodyPr>
          <a:lstStyle/>
          <a:p>
            <a:pPr algn="l">
              <a:lnSpc>
                <a:spcPts val="4195"/>
              </a:lnSpc>
            </a:pPr>
            <a:r>
              <a:rPr lang="en-US" sz="3018" spc="241" b="true">
                <a:solidFill>
                  <a:srgbClr val="191919"/>
                </a:solidFill>
                <a:latin typeface="Open Sauce Bold"/>
                <a:ea typeface="Open Sauce Bold"/>
                <a:cs typeface="Open Sauce Bold"/>
                <a:sym typeface="Open Sauce Bold"/>
              </a:rPr>
              <a:t>K E L O M P O K - 4</a:t>
            </a:r>
          </a:p>
        </p:txBody>
      </p:sp>
      <p:sp>
        <p:nvSpPr>
          <p:cNvPr name="TextBox 16" id="16"/>
          <p:cNvSpPr txBox="true"/>
          <p:nvPr/>
        </p:nvSpPr>
        <p:spPr>
          <a:xfrm rot="0">
            <a:off x="1376219" y="5640122"/>
            <a:ext cx="9059717" cy="1353190"/>
          </a:xfrm>
          <a:prstGeom prst="rect">
            <a:avLst/>
          </a:prstGeom>
        </p:spPr>
        <p:txBody>
          <a:bodyPr anchor="t" rtlCol="false" tIns="0" lIns="0" bIns="0" rIns="0">
            <a:spAutoFit/>
          </a:bodyPr>
          <a:lstStyle/>
          <a:p>
            <a:pPr algn="l">
              <a:lnSpc>
                <a:spcPts val="11035"/>
              </a:lnSpc>
            </a:pPr>
            <a:r>
              <a:rPr lang="en-US" sz="7882" spc="-157" b="true">
                <a:solidFill>
                  <a:srgbClr val="191919"/>
                </a:solidFill>
                <a:latin typeface="Open Sauce Heavy"/>
                <a:ea typeface="Open Sauce Heavy"/>
                <a:cs typeface="Open Sauce Heavy"/>
                <a:sym typeface="Open Sauce Heavy"/>
              </a:rPr>
              <a:t>Al-FITROH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96406" y="-509141"/>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596406" y="2642453"/>
            <a:ext cx="5002094" cy="50020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6440230" y="608197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028700" y="744334"/>
            <a:ext cx="9241047" cy="9046669"/>
          </a:xfrm>
          <a:custGeom>
            <a:avLst/>
            <a:gdLst/>
            <a:ahLst/>
            <a:cxnLst/>
            <a:rect r="r" b="b" t="t" l="l"/>
            <a:pathLst>
              <a:path h="9046669" w="9241047">
                <a:moveTo>
                  <a:pt x="0" y="0"/>
                </a:moveTo>
                <a:lnTo>
                  <a:pt x="9241047" y="0"/>
                </a:lnTo>
                <a:lnTo>
                  <a:pt x="9241047" y="9046668"/>
                </a:lnTo>
                <a:lnTo>
                  <a:pt x="0" y="9046668"/>
                </a:lnTo>
                <a:lnTo>
                  <a:pt x="0" y="0"/>
                </a:lnTo>
                <a:close/>
              </a:path>
            </a:pathLst>
          </a:custGeom>
          <a:blipFill>
            <a:blip r:embed="rId4"/>
            <a:stretch>
              <a:fillRect l="-8549" t="0" r="-8549" b="-5277"/>
            </a:stretch>
          </a:blipFill>
        </p:spPr>
      </p:sp>
      <p:grpSp>
        <p:nvGrpSpPr>
          <p:cNvPr name="Group 10" id="10"/>
          <p:cNvGrpSpPr/>
          <p:nvPr/>
        </p:nvGrpSpPr>
        <p:grpSpPr>
          <a:xfrm rot="0">
            <a:off x="-3447954" y="-175671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3" id="13"/>
          <p:cNvSpPr txBox="true"/>
          <p:nvPr/>
        </p:nvSpPr>
        <p:spPr>
          <a:xfrm rot="0">
            <a:off x="11038741" y="914400"/>
            <a:ext cx="6740170" cy="1029234"/>
          </a:xfrm>
          <a:prstGeom prst="rect">
            <a:avLst/>
          </a:prstGeom>
        </p:spPr>
        <p:txBody>
          <a:bodyPr anchor="t" rtlCol="false" tIns="0" lIns="0" bIns="0" rIns="0">
            <a:spAutoFit/>
          </a:bodyPr>
          <a:lstStyle/>
          <a:p>
            <a:pPr algn="l" marL="0" indent="0" lvl="0">
              <a:lnSpc>
                <a:spcPts val="8414"/>
              </a:lnSpc>
              <a:spcBef>
                <a:spcPct val="0"/>
              </a:spcBef>
            </a:pPr>
            <a:r>
              <a:rPr lang="en-US" b="true" sz="6010" spc="-120">
                <a:solidFill>
                  <a:srgbClr val="FFFFFF"/>
                </a:solidFill>
                <a:latin typeface="Open Sauce Heavy"/>
                <a:ea typeface="Open Sauce Heavy"/>
                <a:cs typeface="Open Sauce Heavy"/>
                <a:sym typeface="Open Sauce Heavy"/>
              </a:rPr>
              <a:t>Diagram Level 3</a:t>
            </a:r>
          </a:p>
        </p:txBody>
      </p:sp>
      <p:sp>
        <p:nvSpPr>
          <p:cNvPr name="TextBox 14" id="14"/>
          <p:cNvSpPr txBox="true"/>
          <p:nvPr/>
        </p:nvSpPr>
        <p:spPr>
          <a:xfrm rot="0">
            <a:off x="10998744" y="2594828"/>
            <a:ext cx="6820163" cy="763650"/>
          </a:xfrm>
          <a:prstGeom prst="rect">
            <a:avLst/>
          </a:prstGeom>
        </p:spPr>
        <p:txBody>
          <a:bodyPr anchor="t" rtlCol="false" tIns="0" lIns="0" bIns="0" rIns="0">
            <a:spAutoFit/>
          </a:bodyPr>
          <a:lstStyle/>
          <a:p>
            <a:pPr algn="l" marL="0" indent="0" lvl="0">
              <a:lnSpc>
                <a:spcPts val="3177"/>
              </a:lnSpc>
            </a:pPr>
            <a:r>
              <a:rPr lang="en-US" sz="2132" spc="34">
                <a:solidFill>
                  <a:srgbClr val="FDFBFB"/>
                </a:solidFill>
                <a:latin typeface="Open Sauce"/>
                <a:ea typeface="Open Sauce"/>
                <a:cs typeface="Open Sauce"/>
                <a:sym typeface="Open Sauce"/>
              </a:rPr>
              <a:t>Diagram ini menjelaskan alur proses admin dalam mengelola data anak asuh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4140" y="474120"/>
            <a:ext cx="9214917" cy="8784180"/>
          </a:xfrm>
          <a:custGeom>
            <a:avLst/>
            <a:gdLst/>
            <a:ahLst/>
            <a:cxnLst/>
            <a:rect r="r" b="b" t="t" l="l"/>
            <a:pathLst>
              <a:path h="8784180" w="9214917">
                <a:moveTo>
                  <a:pt x="0" y="0"/>
                </a:moveTo>
                <a:lnTo>
                  <a:pt x="9214917" y="0"/>
                </a:lnTo>
                <a:lnTo>
                  <a:pt x="9214917" y="8784180"/>
                </a:lnTo>
                <a:lnTo>
                  <a:pt x="0" y="8784180"/>
                </a:lnTo>
                <a:lnTo>
                  <a:pt x="0" y="0"/>
                </a:lnTo>
                <a:close/>
              </a:path>
            </a:pathLst>
          </a:custGeom>
          <a:blipFill>
            <a:blip r:embed="rId2"/>
            <a:stretch>
              <a:fillRect l="-2608" t="-4399" r="-2608" b="0"/>
            </a:stretch>
          </a:blipFill>
        </p:spPr>
      </p:sp>
      <p:grpSp>
        <p:nvGrpSpPr>
          <p:cNvPr name="Group 3" id="3"/>
          <p:cNvGrpSpPr/>
          <p:nvPr/>
        </p:nvGrpSpPr>
        <p:grpSpPr>
          <a:xfrm rot="0">
            <a:off x="10596406" y="-509141"/>
            <a:ext cx="8956821" cy="11772679"/>
            <a:chOff x="0" y="0"/>
            <a:chExt cx="2171400" cy="2854048"/>
          </a:xfrm>
        </p:grpSpPr>
        <p:sp>
          <p:nvSpPr>
            <p:cNvPr name="Freeform 4" id="4"/>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5" id="5"/>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596406" y="2642453"/>
            <a:ext cx="5002094" cy="50020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9" id="9"/>
          <p:cNvSpPr/>
          <p:nvPr/>
        </p:nvSpPr>
        <p:spPr>
          <a:xfrm flipH="false" flipV="false" rot="0">
            <a:off x="16440230" y="608197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0" id="10"/>
          <p:cNvGrpSpPr/>
          <p:nvPr/>
        </p:nvGrpSpPr>
        <p:grpSpPr>
          <a:xfrm rot="0">
            <a:off x="-3447954" y="-175671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3" id="13"/>
          <p:cNvSpPr txBox="true"/>
          <p:nvPr/>
        </p:nvSpPr>
        <p:spPr>
          <a:xfrm rot="0">
            <a:off x="11038741" y="914400"/>
            <a:ext cx="6740170" cy="1029234"/>
          </a:xfrm>
          <a:prstGeom prst="rect">
            <a:avLst/>
          </a:prstGeom>
        </p:spPr>
        <p:txBody>
          <a:bodyPr anchor="t" rtlCol="false" tIns="0" lIns="0" bIns="0" rIns="0">
            <a:spAutoFit/>
          </a:bodyPr>
          <a:lstStyle/>
          <a:p>
            <a:pPr algn="l" marL="0" indent="0" lvl="0">
              <a:lnSpc>
                <a:spcPts val="8414"/>
              </a:lnSpc>
              <a:spcBef>
                <a:spcPct val="0"/>
              </a:spcBef>
            </a:pPr>
            <a:r>
              <a:rPr lang="en-US" b="true" sz="6010" spc="-120">
                <a:solidFill>
                  <a:srgbClr val="FFFFFF"/>
                </a:solidFill>
                <a:latin typeface="Open Sauce Heavy"/>
                <a:ea typeface="Open Sauce Heavy"/>
                <a:cs typeface="Open Sauce Heavy"/>
                <a:sym typeface="Open Sauce Heavy"/>
              </a:rPr>
              <a:t>Diagram Level 4</a:t>
            </a:r>
          </a:p>
        </p:txBody>
      </p:sp>
      <p:sp>
        <p:nvSpPr>
          <p:cNvPr name="TextBox 14" id="14"/>
          <p:cNvSpPr txBox="true"/>
          <p:nvPr/>
        </p:nvSpPr>
        <p:spPr>
          <a:xfrm rot="0">
            <a:off x="10998744" y="2594828"/>
            <a:ext cx="6820163" cy="763650"/>
          </a:xfrm>
          <a:prstGeom prst="rect">
            <a:avLst/>
          </a:prstGeom>
        </p:spPr>
        <p:txBody>
          <a:bodyPr anchor="t" rtlCol="false" tIns="0" lIns="0" bIns="0" rIns="0">
            <a:spAutoFit/>
          </a:bodyPr>
          <a:lstStyle/>
          <a:p>
            <a:pPr algn="l" marL="0" indent="0" lvl="0">
              <a:lnSpc>
                <a:spcPts val="3177"/>
              </a:lnSpc>
            </a:pPr>
            <a:r>
              <a:rPr lang="en-US" sz="2132" spc="34">
                <a:solidFill>
                  <a:srgbClr val="FDFBFB"/>
                </a:solidFill>
                <a:latin typeface="Open Sauce"/>
                <a:ea typeface="Open Sauce"/>
                <a:cs typeface="Open Sauce"/>
                <a:sym typeface="Open Sauce"/>
              </a:rPr>
              <a:t>Diagram ini menjelaskan alur proses admin dalam mengelola data pengunjung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96406" y="-509141"/>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596406" y="2642453"/>
            <a:ext cx="5002094" cy="50020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6440230" y="608197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988248" y="1280751"/>
            <a:ext cx="9608158" cy="8510252"/>
          </a:xfrm>
          <a:custGeom>
            <a:avLst/>
            <a:gdLst/>
            <a:ahLst/>
            <a:cxnLst/>
            <a:rect r="r" b="b" t="t" l="l"/>
            <a:pathLst>
              <a:path h="8510252" w="9608158">
                <a:moveTo>
                  <a:pt x="0" y="0"/>
                </a:moveTo>
                <a:lnTo>
                  <a:pt x="9608158" y="0"/>
                </a:lnTo>
                <a:lnTo>
                  <a:pt x="9608158" y="8510251"/>
                </a:lnTo>
                <a:lnTo>
                  <a:pt x="0" y="8510251"/>
                </a:lnTo>
                <a:lnTo>
                  <a:pt x="0" y="0"/>
                </a:lnTo>
                <a:close/>
              </a:path>
            </a:pathLst>
          </a:custGeom>
          <a:blipFill>
            <a:blip r:embed="rId4"/>
            <a:stretch>
              <a:fillRect l="-1596" t="0" r="-424" b="0"/>
            </a:stretch>
          </a:blipFill>
        </p:spPr>
      </p:sp>
      <p:grpSp>
        <p:nvGrpSpPr>
          <p:cNvPr name="Group 10" id="10"/>
          <p:cNvGrpSpPr/>
          <p:nvPr/>
        </p:nvGrpSpPr>
        <p:grpSpPr>
          <a:xfrm rot="0">
            <a:off x="-3447954" y="-175671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3" id="13"/>
          <p:cNvSpPr txBox="true"/>
          <p:nvPr/>
        </p:nvSpPr>
        <p:spPr>
          <a:xfrm rot="0">
            <a:off x="11038741" y="914400"/>
            <a:ext cx="6740170" cy="1029234"/>
          </a:xfrm>
          <a:prstGeom prst="rect">
            <a:avLst/>
          </a:prstGeom>
        </p:spPr>
        <p:txBody>
          <a:bodyPr anchor="t" rtlCol="false" tIns="0" lIns="0" bIns="0" rIns="0">
            <a:spAutoFit/>
          </a:bodyPr>
          <a:lstStyle/>
          <a:p>
            <a:pPr algn="l" marL="0" indent="0" lvl="0">
              <a:lnSpc>
                <a:spcPts val="8414"/>
              </a:lnSpc>
              <a:spcBef>
                <a:spcPct val="0"/>
              </a:spcBef>
            </a:pPr>
            <a:r>
              <a:rPr lang="en-US" b="true" sz="6010" spc="-120">
                <a:solidFill>
                  <a:srgbClr val="FFFFFF"/>
                </a:solidFill>
                <a:latin typeface="Open Sauce Heavy"/>
                <a:ea typeface="Open Sauce Heavy"/>
                <a:cs typeface="Open Sauce Heavy"/>
                <a:sym typeface="Open Sauce Heavy"/>
              </a:rPr>
              <a:t>Diagram Level 5</a:t>
            </a:r>
          </a:p>
        </p:txBody>
      </p:sp>
      <p:sp>
        <p:nvSpPr>
          <p:cNvPr name="TextBox 14" id="14"/>
          <p:cNvSpPr txBox="true"/>
          <p:nvPr/>
        </p:nvSpPr>
        <p:spPr>
          <a:xfrm rot="0">
            <a:off x="10998744" y="2594828"/>
            <a:ext cx="6820163" cy="763650"/>
          </a:xfrm>
          <a:prstGeom prst="rect">
            <a:avLst/>
          </a:prstGeom>
        </p:spPr>
        <p:txBody>
          <a:bodyPr anchor="t" rtlCol="false" tIns="0" lIns="0" bIns="0" rIns="0">
            <a:spAutoFit/>
          </a:bodyPr>
          <a:lstStyle/>
          <a:p>
            <a:pPr algn="l" marL="0" indent="0" lvl="0">
              <a:lnSpc>
                <a:spcPts val="3177"/>
              </a:lnSpc>
            </a:pPr>
            <a:r>
              <a:rPr lang="en-US" sz="2132" spc="34">
                <a:solidFill>
                  <a:srgbClr val="FDFBFB"/>
                </a:solidFill>
                <a:latin typeface="Open Sauce"/>
                <a:ea typeface="Open Sauce"/>
                <a:cs typeface="Open Sauce"/>
                <a:sym typeface="Open Sauce"/>
              </a:rPr>
              <a:t>Diagram ini menjelaskan alur proses admin dalam mengelola data pemasukan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96406" y="-509141"/>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596406" y="2642453"/>
            <a:ext cx="5002094" cy="50020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6440230" y="608197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028700" y="744334"/>
            <a:ext cx="9512666" cy="9281027"/>
          </a:xfrm>
          <a:custGeom>
            <a:avLst/>
            <a:gdLst/>
            <a:ahLst/>
            <a:cxnLst/>
            <a:rect r="r" b="b" t="t" l="l"/>
            <a:pathLst>
              <a:path h="9281027" w="9512666">
                <a:moveTo>
                  <a:pt x="0" y="0"/>
                </a:moveTo>
                <a:lnTo>
                  <a:pt x="9512666" y="0"/>
                </a:lnTo>
                <a:lnTo>
                  <a:pt x="9512666" y="9281026"/>
                </a:lnTo>
                <a:lnTo>
                  <a:pt x="0" y="9281026"/>
                </a:lnTo>
                <a:lnTo>
                  <a:pt x="0" y="0"/>
                </a:lnTo>
                <a:close/>
              </a:path>
            </a:pathLst>
          </a:custGeom>
          <a:blipFill>
            <a:blip r:embed="rId4"/>
            <a:stretch>
              <a:fillRect l="0" t="0" r="0" b="0"/>
            </a:stretch>
          </a:blipFill>
        </p:spPr>
      </p:sp>
      <p:grpSp>
        <p:nvGrpSpPr>
          <p:cNvPr name="Group 10" id="10"/>
          <p:cNvGrpSpPr/>
          <p:nvPr/>
        </p:nvGrpSpPr>
        <p:grpSpPr>
          <a:xfrm rot="0">
            <a:off x="-3447954" y="-175671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3" id="13"/>
          <p:cNvSpPr txBox="true"/>
          <p:nvPr/>
        </p:nvSpPr>
        <p:spPr>
          <a:xfrm rot="0">
            <a:off x="11038741" y="914400"/>
            <a:ext cx="6740170" cy="1029234"/>
          </a:xfrm>
          <a:prstGeom prst="rect">
            <a:avLst/>
          </a:prstGeom>
        </p:spPr>
        <p:txBody>
          <a:bodyPr anchor="t" rtlCol="false" tIns="0" lIns="0" bIns="0" rIns="0">
            <a:spAutoFit/>
          </a:bodyPr>
          <a:lstStyle/>
          <a:p>
            <a:pPr algn="l" marL="0" indent="0" lvl="0">
              <a:lnSpc>
                <a:spcPts val="8414"/>
              </a:lnSpc>
              <a:spcBef>
                <a:spcPct val="0"/>
              </a:spcBef>
            </a:pPr>
            <a:r>
              <a:rPr lang="en-US" b="true" sz="6010" spc="-120">
                <a:solidFill>
                  <a:srgbClr val="FFFFFF"/>
                </a:solidFill>
                <a:latin typeface="Open Sauce Heavy"/>
                <a:ea typeface="Open Sauce Heavy"/>
                <a:cs typeface="Open Sauce Heavy"/>
                <a:sym typeface="Open Sauce Heavy"/>
              </a:rPr>
              <a:t>Diagram Level 6</a:t>
            </a:r>
          </a:p>
        </p:txBody>
      </p:sp>
      <p:sp>
        <p:nvSpPr>
          <p:cNvPr name="TextBox 14" id="14"/>
          <p:cNvSpPr txBox="true"/>
          <p:nvPr/>
        </p:nvSpPr>
        <p:spPr>
          <a:xfrm rot="0">
            <a:off x="10998744" y="2594828"/>
            <a:ext cx="6820163" cy="763650"/>
          </a:xfrm>
          <a:prstGeom prst="rect">
            <a:avLst/>
          </a:prstGeom>
        </p:spPr>
        <p:txBody>
          <a:bodyPr anchor="t" rtlCol="false" tIns="0" lIns="0" bIns="0" rIns="0">
            <a:spAutoFit/>
          </a:bodyPr>
          <a:lstStyle/>
          <a:p>
            <a:pPr algn="l" marL="0" indent="0" lvl="0">
              <a:lnSpc>
                <a:spcPts val="3177"/>
              </a:lnSpc>
            </a:pPr>
            <a:r>
              <a:rPr lang="en-US" sz="2132" spc="34">
                <a:solidFill>
                  <a:srgbClr val="FDFBFB"/>
                </a:solidFill>
                <a:latin typeface="Open Sauce"/>
                <a:ea typeface="Open Sauce"/>
                <a:cs typeface="Open Sauce"/>
                <a:sym typeface="Open Sauce"/>
              </a:rPr>
              <a:t>Diagram ini menjelaskan alur proses admin dalam mengelola data pengeluaran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8911397" y="223545"/>
            <a:ext cx="8347903" cy="9839911"/>
          </a:xfrm>
          <a:custGeom>
            <a:avLst/>
            <a:gdLst/>
            <a:ahLst/>
            <a:cxnLst/>
            <a:rect r="r" b="b" t="t" l="l"/>
            <a:pathLst>
              <a:path h="9839911" w="8347903">
                <a:moveTo>
                  <a:pt x="0" y="0"/>
                </a:moveTo>
                <a:lnTo>
                  <a:pt x="8347903" y="0"/>
                </a:lnTo>
                <a:lnTo>
                  <a:pt x="8347903" y="9839910"/>
                </a:lnTo>
                <a:lnTo>
                  <a:pt x="0" y="9839910"/>
                </a:lnTo>
                <a:lnTo>
                  <a:pt x="0" y="0"/>
                </a:lnTo>
                <a:close/>
              </a:path>
            </a:pathLst>
          </a:custGeom>
          <a:blipFill>
            <a:blip r:embed="rId2"/>
            <a:stretch>
              <a:fillRect l="-8024" t="0" r="-8484" b="0"/>
            </a:stretch>
          </a:blipFill>
        </p:spPr>
      </p:sp>
      <p:sp>
        <p:nvSpPr>
          <p:cNvPr name="TextBox 3" id="3"/>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grpSp>
        <p:nvGrpSpPr>
          <p:cNvPr name="Group 4" id="4"/>
          <p:cNvGrpSpPr/>
          <p:nvPr/>
        </p:nvGrpSpPr>
        <p:grpSpPr>
          <a:xfrm rot="5400000">
            <a:off x="-341359" y="2008601"/>
            <a:ext cx="9189254" cy="7579461"/>
            <a:chOff x="0" y="0"/>
            <a:chExt cx="2420215" cy="1996237"/>
          </a:xfrm>
        </p:grpSpPr>
        <p:sp>
          <p:nvSpPr>
            <p:cNvPr name="Freeform 5" id="5"/>
            <p:cNvSpPr/>
            <p:nvPr/>
          </p:nvSpPr>
          <p:spPr>
            <a:xfrm flipH="false" flipV="false" rot="0">
              <a:off x="0" y="0"/>
              <a:ext cx="2420215" cy="1996237"/>
            </a:xfrm>
            <a:custGeom>
              <a:avLst/>
              <a:gdLst/>
              <a:ahLst/>
              <a:cxnLst/>
              <a:rect r="r" b="b" t="t" l="l"/>
              <a:pathLst>
                <a:path h="1996237" w="2420215">
                  <a:moveTo>
                    <a:pt x="21062" y="0"/>
                  </a:moveTo>
                  <a:lnTo>
                    <a:pt x="2399153" y="0"/>
                  </a:lnTo>
                  <a:cubicBezTo>
                    <a:pt x="2404739" y="0"/>
                    <a:pt x="2410096" y="2219"/>
                    <a:pt x="2414046" y="6169"/>
                  </a:cubicBezTo>
                  <a:cubicBezTo>
                    <a:pt x="2417996" y="10119"/>
                    <a:pt x="2420215" y="15476"/>
                    <a:pt x="2420215" y="21062"/>
                  </a:cubicBezTo>
                  <a:lnTo>
                    <a:pt x="2420215" y="1975174"/>
                  </a:lnTo>
                  <a:cubicBezTo>
                    <a:pt x="2420215" y="1980760"/>
                    <a:pt x="2417996" y="1986118"/>
                    <a:pt x="2414046" y="1990068"/>
                  </a:cubicBezTo>
                  <a:cubicBezTo>
                    <a:pt x="2410096" y="1994018"/>
                    <a:pt x="2404739" y="1996237"/>
                    <a:pt x="2399153" y="1996237"/>
                  </a:cubicBezTo>
                  <a:lnTo>
                    <a:pt x="21062" y="1996237"/>
                  </a:lnTo>
                  <a:cubicBezTo>
                    <a:pt x="15476" y="1996237"/>
                    <a:pt x="10119" y="1994018"/>
                    <a:pt x="6169" y="1990068"/>
                  </a:cubicBezTo>
                  <a:cubicBezTo>
                    <a:pt x="2219" y="1986118"/>
                    <a:pt x="0" y="1980760"/>
                    <a:pt x="0" y="1975174"/>
                  </a:cubicBezTo>
                  <a:lnTo>
                    <a:pt x="0" y="21062"/>
                  </a:lnTo>
                  <a:cubicBezTo>
                    <a:pt x="0" y="15476"/>
                    <a:pt x="2219" y="10119"/>
                    <a:pt x="6169" y="6169"/>
                  </a:cubicBezTo>
                  <a:cubicBezTo>
                    <a:pt x="10119" y="2219"/>
                    <a:pt x="15476" y="0"/>
                    <a:pt x="21062" y="0"/>
                  </a:cubicBezTo>
                  <a:close/>
                </a:path>
              </a:pathLst>
            </a:custGeom>
            <a:solidFill>
              <a:srgbClr val="106861"/>
            </a:solidFill>
            <a:ln cap="rnd">
              <a:noFill/>
              <a:prstDash val="solid"/>
              <a:round/>
            </a:ln>
          </p:spPr>
        </p:sp>
        <p:sp>
          <p:nvSpPr>
            <p:cNvPr name="TextBox 6" id="6"/>
            <p:cNvSpPr txBox="true"/>
            <p:nvPr/>
          </p:nvSpPr>
          <p:spPr>
            <a:xfrm>
              <a:off x="0" y="-19050"/>
              <a:ext cx="2420215" cy="201528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7" id="7"/>
          <p:cNvSpPr/>
          <p:nvPr/>
        </p:nvSpPr>
        <p:spPr>
          <a:xfrm flipH="false" flipV="false" rot="0">
            <a:off x="-1456462" y="0"/>
            <a:ext cx="4579257" cy="3605124"/>
          </a:xfrm>
          <a:custGeom>
            <a:avLst/>
            <a:gdLst/>
            <a:ahLst/>
            <a:cxnLst/>
            <a:rect r="r" b="b" t="t" l="l"/>
            <a:pathLst>
              <a:path h="3605124" w="4579257">
                <a:moveTo>
                  <a:pt x="0" y="0"/>
                </a:moveTo>
                <a:lnTo>
                  <a:pt x="4579257" y="0"/>
                </a:lnTo>
                <a:lnTo>
                  <a:pt x="4579257" y="3605124"/>
                </a:lnTo>
                <a:lnTo>
                  <a:pt x="0" y="36051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14461" y="2010972"/>
            <a:ext cx="6156145"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Diagram ERD</a:t>
            </a:r>
          </a:p>
        </p:txBody>
      </p:sp>
      <p:sp>
        <p:nvSpPr>
          <p:cNvPr name="TextBox 9" id="9"/>
          <p:cNvSpPr txBox="true"/>
          <p:nvPr/>
        </p:nvSpPr>
        <p:spPr>
          <a:xfrm rot="0">
            <a:off x="843187" y="3395574"/>
            <a:ext cx="6820163" cy="1978870"/>
          </a:xfrm>
          <a:prstGeom prst="rect">
            <a:avLst/>
          </a:prstGeom>
        </p:spPr>
        <p:txBody>
          <a:bodyPr anchor="t" rtlCol="false" tIns="0" lIns="0" bIns="0" rIns="0">
            <a:spAutoFit/>
          </a:bodyPr>
          <a:lstStyle/>
          <a:p>
            <a:pPr algn="l">
              <a:lnSpc>
                <a:spcPts val="3177"/>
              </a:lnSpc>
            </a:pPr>
            <a:r>
              <a:rPr lang="en-US" sz="2132" spc="34">
                <a:solidFill>
                  <a:srgbClr val="FDFBFB"/>
                </a:solidFill>
                <a:latin typeface="Barlow"/>
                <a:ea typeface="Barlow"/>
                <a:cs typeface="Barlow"/>
                <a:sym typeface="Barlow"/>
              </a:rPr>
              <a:t>diagram ini terdiri dari :</a:t>
            </a:r>
          </a:p>
          <a:p>
            <a:pPr algn="l">
              <a:lnSpc>
                <a:spcPts val="3177"/>
              </a:lnSpc>
            </a:pPr>
            <a:r>
              <a:rPr lang="en-US" sz="2132" spc="34">
                <a:solidFill>
                  <a:srgbClr val="FDFBFB"/>
                </a:solidFill>
                <a:latin typeface="Barlow"/>
                <a:ea typeface="Barlow"/>
                <a:cs typeface="Barlow"/>
                <a:sym typeface="Barlow"/>
              </a:rPr>
              <a:t>admin, pengunjung, pemasukan, pengeluaran, anak asuh, pengunjung, laporan pemasukan, laporan pengeluaran</a:t>
            </a:r>
          </a:p>
          <a:p>
            <a:pPr algn="l" marL="0" indent="0" lvl="0">
              <a:lnSpc>
                <a:spcPts val="3177"/>
              </a:lnSpc>
            </a:pPr>
          </a:p>
        </p:txBody>
      </p:sp>
      <p:sp>
        <p:nvSpPr>
          <p:cNvPr name="TextBox 10" id="10"/>
          <p:cNvSpPr txBox="true"/>
          <p:nvPr/>
        </p:nvSpPr>
        <p:spPr>
          <a:xfrm rot="0">
            <a:off x="833166" y="5232049"/>
            <a:ext cx="5757398" cy="2092949"/>
          </a:xfrm>
          <a:prstGeom prst="rect">
            <a:avLst/>
          </a:prstGeom>
        </p:spPr>
        <p:txBody>
          <a:bodyPr anchor="t" rtlCol="false" tIns="0" lIns="0" bIns="0" rIns="0">
            <a:spAutoFit/>
          </a:bodyPr>
          <a:lstStyle/>
          <a:p>
            <a:pPr algn="just">
              <a:lnSpc>
                <a:spcPts val="2772"/>
              </a:lnSpc>
            </a:pPr>
            <a:r>
              <a:rPr lang="en-US" sz="1980">
                <a:solidFill>
                  <a:srgbClr val="FFFFFF"/>
                </a:solidFill>
                <a:latin typeface="Barlow"/>
                <a:ea typeface="Barlow"/>
                <a:cs typeface="Barlow"/>
                <a:sym typeface="Barlow"/>
              </a:rPr>
              <a:t>Aksi User (Pengunjung):</a:t>
            </a:r>
          </a:p>
          <a:p>
            <a:pPr algn="just" marL="427537" indent="-213769" lvl="1">
              <a:lnSpc>
                <a:spcPts val="2772"/>
              </a:lnSpc>
              <a:buFont typeface="Arial"/>
              <a:buChar char="•"/>
            </a:pPr>
            <a:r>
              <a:rPr lang="en-US" sz="1980">
                <a:solidFill>
                  <a:srgbClr val="FFFFFF"/>
                </a:solidFill>
                <a:latin typeface="Barlow"/>
                <a:ea typeface="Barlow"/>
                <a:cs typeface="Barlow"/>
                <a:sym typeface="Barlow"/>
              </a:rPr>
              <a:t>Melakukan donasi.</a:t>
            </a:r>
          </a:p>
          <a:p>
            <a:pPr algn="just" marL="427537" indent="-213769" lvl="1">
              <a:lnSpc>
                <a:spcPts val="2772"/>
              </a:lnSpc>
              <a:buFont typeface="Arial"/>
              <a:buChar char="•"/>
            </a:pPr>
            <a:r>
              <a:rPr lang="en-US" sz="1980">
                <a:solidFill>
                  <a:srgbClr val="FFFFFF"/>
                </a:solidFill>
                <a:latin typeface="Barlow"/>
                <a:ea typeface="Barlow"/>
                <a:cs typeface="Barlow"/>
                <a:sym typeface="Barlow"/>
              </a:rPr>
              <a:t>Mengakses informasi anak asuh.</a:t>
            </a:r>
          </a:p>
          <a:p>
            <a:pPr algn="just" marL="427537" indent="-213769" lvl="1">
              <a:lnSpc>
                <a:spcPts val="2772"/>
              </a:lnSpc>
              <a:buFont typeface="Arial"/>
              <a:buChar char="•"/>
            </a:pPr>
            <a:r>
              <a:rPr lang="en-US" sz="1980">
                <a:solidFill>
                  <a:srgbClr val="FFFFFF"/>
                </a:solidFill>
                <a:latin typeface="Barlow"/>
                <a:ea typeface="Barlow"/>
                <a:cs typeface="Barlow"/>
                <a:sym typeface="Barlow"/>
              </a:rPr>
              <a:t>Melihat laporan pemasukan dan pengeluaran (jika tersedia).</a:t>
            </a:r>
          </a:p>
          <a:p>
            <a:pPr algn="just">
              <a:lnSpc>
                <a:spcPts val="2772"/>
              </a:lnSpc>
              <a:spcBef>
                <a:spcPct val="0"/>
              </a:spcBef>
            </a:pPr>
          </a:p>
        </p:txBody>
      </p:sp>
      <p:sp>
        <p:nvSpPr>
          <p:cNvPr name="TextBox 11" id="11"/>
          <p:cNvSpPr txBox="true"/>
          <p:nvPr/>
        </p:nvSpPr>
        <p:spPr>
          <a:xfrm rot="0">
            <a:off x="833166" y="7128047"/>
            <a:ext cx="6437440" cy="3106060"/>
          </a:xfrm>
          <a:prstGeom prst="rect">
            <a:avLst/>
          </a:prstGeom>
        </p:spPr>
        <p:txBody>
          <a:bodyPr anchor="t" rtlCol="false" tIns="0" lIns="0" bIns="0" rIns="0">
            <a:spAutoFit/>
          </a:bodyPr>
          <a:lstStyle/>
          <a:p>
            <a:pPr algn="just">
              <a:lnSpc>
                <a:spcPts val="3099"/>
              </a:lnSpc>
            </a:pPr>
            <a:r>
              <a:rPr lang="en-US" sz="2214">
                <a:solidFill>
                  <a:srgbClr val="FFFFFF"/>
                </a:solidFill>
                <a:latin typeface="Barlow"/>
                <a:ea typeface="Barlow"/>
                <a:cs typeface="Barlow"/>
                <a:sym typeface="Barlow"/>
              </a:rPr>
              <a:t>Aksi Admin:</a:t>
            </a:r>
          </a:p>
          <a:p>
            <a:pPr algn="just" marL="478037" indent="-239018" lvl="1">
              <a:lnSpc>
                <a:spcPts val="3099"/>
              </a:lnSpc>
              <a:buFont typeface="Arial"/>
              <a:buChar char="•"/>
            </a:pPr>
            <a:r>
              <a:rPr lang="en-US" sz="2214">
                <a:solidFill>
                  <a:srgbClr val="FFFFFF"/>
                </a:solidFill>
                <a:latin typeface="Barlow"/>
                <a:ea typeface="Barlow"/>
                <a:cs typeface="Barlow"/>
                <a:sym typeface="Barlow"/>
              </a:rPr>
              <a:t>Mengelola data pemasukan dan pengeluaran (menambah, mengubah, menghapus, mencetak laporan).</a:t>
            </a:r>
          </a:p>
          <a:p>
            <a:pPr algn="just" marL="478037" indent="-239018" lvl="1">
              <a:lnSpc>
                <a:spcPts val="3099"/>
              </a:lnSpc>
              <a:buFont typeface="Arial"/>
              <a:buChar char="•"/>
            </a:pPr>
            <a:r>
              <a:rPr lang="en-US" sz="2214">
                <a:solidFill>
                  <a:srgbClr val="FFFFFF"/>
                </a:solidFill>
                <a:latin typeface="Barlow"/>
                <a:ea typeface="Barlow"/>
                <a:cs typeface="Barlow"/>
                <a:sym typeface="Barlow"/>
              </a:rPr>
              <a:t>Mengelola data pengunjung dan anak asuh (pendidikan, status, tanggal masuk/keluar).</a:t>
            </a:r>
          </a:p>
          <a:p>
            <a:pPr algn="just" marL="478037" indent="-239018" lvl="1">
              <a:lnSpc>
                <a:spcPts val="3099"/>
              </a:lnSpc>
              <a:buFont typeface="Arial"/>
              <a:buChar char="•"/>
            </a:pPr>
            <a:r>
              <a:rPr lang="en-US" sz="2214">
                <a:solidFill>
                  <a:srgbClr val="FFFFFF"/>
                </a:solidFill>
                <a:latin typeface="Barlow"/>
                <a:ea typeface="Barlow"/>
                <a:cs typeface="Barlow"/>
                <a:sym typeface="Barlow"/>
              </a:rPr>
              <a:t>Mencetak laporan pemasukan dan pengeluaran.</a:t>
            </a:r>
          </a:p>
          <a:p>
            <a:pPr algn="just">
              <a:lnSpc>
                <a:spcPts val="3099"/>
              </a:lnSpc>
              <a:spcBef>
                <a:spcPct val="0"/>
              </a:spcBef>
            </a:pPr>
          </a:p>
        </p:txBody>
      </p:sp>
      <p:sp>
        <p:nvSpPr>
          <p:cNvPr name="Freeform 12" id="12"/>
          <p:cNvSpPr/>
          <p:nvPr/>
        </p:nvSpPr>
        <p:spPr>
          <a:xfrm flipH="false" flipV="false" rot="0">
            <a:off x="4790274" y="7354630"/>
            <a:ext cx="3453880" cy="4397300"/>
          </a:xfrm>
          <a:custGeom>
            <a:avLst/>
            <a:gdLst/>
            <a:ahLst/>
            <a:cxnLst/>
            <a:rect r="r" b="b" t="t" l="l"/>
            <a:pathLst>
              <a:path h="4397300" w="3453880">
                <a:moveTo>
                  <a:pt x="0" y="0"/>
                </a:moveTo>
                <a:lnTo>
                  <a:pt x="3453879" y="0"/>
                </a:lnTo>
                <a:lnTo>
                  <a:pt x="3453879" y="4397301"/>
                </a:lnTo>
                <a:lnTo>
                  <a:pt x="0" y="4397301"/>
                </a:lnTo>
                <a:lnTo>
                  <a:pt x="0" y="0"/>
                </a:lnTo>
                <a:close/>
              </a:path>
            </a:pathLst>
          </a:custGeom>
          <a:blipFill>
            <a:blip r:embed="rId5">
              <a:alphaModFix amt="18999"/>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grpSp>
        <p:nvGrpSpPr>
          <p:cNvPr name="Group 3" id="3"/>
          <p:cNvGrpSpPr/>
          <p:nvPr/>
        </p:nvGrpSpPr>
        <p:grpSpPr>
          <a:xfrm rot="5400000">
            <a:off x="-215353" y="2258539"/>
            <a:ext cx="8937242" cy="7579461"/>
            <a:chOff x="0" y="0"/>
            <a:chExt cx="2353842" cy="1996237"/>
          </a:xfrm>
        </p:grpSpPr>
        <p:sp>
          <p:nvSpPr>
            <p:cNvPr name="Freeform 4" id="4"/>
            <p:cNvSpPr/>
            <p:nvPr/>
          </p:nvSpPr>
          <p:spPr>
            <a:xfrm flipH="false" flipV="false" rot="0">
              <a:off x="0" y="0"/>
              <a:ext cx="2353842" cy="1996237"/>
            </a:xfrm>
            <a:custGeom>
              <a:avLst/>
              <a:gdLst/>
              <a:ahLst/>
              <a:cxnLst/>
              <a:rect r="r" b="b" t="t" l="l"/>
              <a:pathLst>
                <a:path h="1996237" w="2353842">
                  <a:moveTo>
                    <a:pt x="21656" y="0"/>
                  </a:moveTo>
                  <a:lnTo>
                    <a:pt x="2332185" y="0"/>
                  </a:lnTo>
                  <a:cubicBezTo>
                    <a:pt x="2344146" y="0"/>
                    <a:pt x="2353842" y="9696"/>
                    <a:pt x="2353842" y="21656"/>
                  </a:cubicBezTo>
                  <a:lnTo>
                    <a:pt x="2353842" y="1974580"/>
                  </a:lnTo>
                  <a:cubicBezTo>
                    <a:pt x="2353842" y="1980324"/>
                    <a:pt x="2351560" y="1985832"/>
                    <a:pt x="2347499" y="1989894"/>
                  </a:cubicBezTo>
                  <a:cubicBezTo>
                    <a:pt x="2343437" y="1993955"/>
                    <a:pt x="2337929" y="1996237"/>
                    <a:pt x="2332185" y="1996237"/>
                  </a:cubicBezTo>
                  <a:lnTo>
                    <a:pt x="21656" y="1996237"/>
                  </a:lnTo>
                  <a:cubicBezTo>
                    <a:pt x="9696" y="1996237"/>
                    <a:pt x="0" y="1986541"/>
                    <a:pt x="0" y="1974580"/>
                  </a:cubicBezTo>
                  <a:lnTo>
                    <a:pt x="0" y="21656"/>
                  </a:lnTo>
                  <a:cubicBezTo>
                    <a:pt x="0" y="9696"/>
                    <a:pt x="9696" y="0"/>
                    <a:pt x="21656" y="0"/>
                  </a:cubicBezTo>
                  <a:close/>
                </a:path>
              </a:pathLst>
            </a:custGeom>
            <a:solidFill>
              <a:srgbClr val="106861"/>
            </a:solidFill>
            <a:ln cap="rnd">
              <a:noFill/>
              <a:prstDash val="solid"/>
              <a:round/>
            </a:ln>
          </p:spPr>
        </p:sp>
        <p:sp>
          <p:nvSpPr>
            <p:cNvPr name="TextBox 5" id="5"/>
            <p:cNvSpPr txBox="true"/>
            <p:nvPr/>
          </p:nvSpPr>
          <p:spPr>
            <a:xfrm>
              <a:off x="0" y="-19050"/>
              <a:ext cx="2353842" cy="201528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456462" y="0"/>
            <a:ext cx="4579257" cy="3605124"/>
          </a:xfrm>
          <a:custGeom>
            <a:avLst/>
            <a:gdLst/>
            <a:ahLst/>
            <a:cxnLst/>
            <a:rect r="r" b="b" t="t" l="l"/>
            <a:pathLst>
              <a:path h="3605124" w="4579257">
                <a:moveTo>
                  <a:pt x="0" y="0"/>
                </a:moveTo>
                <a:lnTo>
                  <a:pt x="4579257" y="0"/>
                </a:lnTo>
                <a:lnTo>
                  <a:pt x="4579257" y="3605124"/>
                </a:lnTo>
                <a:lnTo>
                  <a:pt x="0" y="3605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144000" y="560542"/>
            <a:ext cx="8705772" cy="9165917"/>
          </a:xfrm>
          <a:custGeom>
            <a:avLst/>
            <a:gdLst/>
            <a:ahLst/>
            <a:cxnLst/>
            <a:rect r="r" b="b" t="t" l="l"/>
            <a:pathLst>
              <a:path h="9165917" w="8705772">
                <a:moveTo>
                  <a:pt x="0" y="0"/>
                </a:moveTo>
                <a:lnTo>
                  <a:pt x="8705772" y="0"/>
                </a:lnTo>
                <a:lnTo>
                  <a:pt x="8705772" y="9165916"/>
                </a:lnTo>
                <a:lnTo>
                  <a:pt x="0" y="9165916"/>
                </a:lnTo>
                <a:lnTo>
                  <a:pt x="0" y="0"/>
                </a:lnTo>
                <a:close/>
              </a:path>
            </a:pathLst>
          </a:custGeom>
          <a:blipFill>
            <a:blip r:embed="rId4"/>
            <a:stretch>
              <a:fillRect l="-983" t="0" r="-20364" b="-2105"/>
            </a:stretch>
          </a:blipFill>
        </p:spPr>
      </p:sp>
      <p:sp>
        <p:nvSpPr>
          <p:cNvPr name="TextBox 8" id="8"/>
          <p:cNvSpPr txBox="true"/>
          <p:nvPr/>
        </p:nvSpPr>
        <p:spPr>
          <a:xfrm rot="0">
            <a:off x="833166" y="2233448"/>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Activity diagram</a:t>
            </a:r>
          </a:p>
        </p:txBody>
      </p:sp>
      <p:sp>
        <p:nvSpPr>
          <p:cNvPr name="TextBox 9" id="9"/>
          <p:cNvSpPr txBox="true"/>
          <p:nvPr/>
        </p:nvSpPr>
        <p:spPr>
          <a:xfrm rot="0">
            <a:off x="887354" y="3924257"/>
            <a:ext cx="6820163" cy="3436830"/>
          </a:xfrm>
          <a:prstGeom prst="rect">
            <a:avLst/>
          </a:prstGeom>
        </p:spPr>
        <p:txBody>
          <a:bodyPr anchor="t" rtlCol="false" tIns="0" lIns="0" bIns="0" rIns="0">
            <a:spAutoFit/>
          </a:bodyPr>
          <a:lstStyle/>
          <a:p>
            <a:pPr algn="l" marL="0" indent="0" lvl="0">
              <a:lnSpc>
                <a:spcPts val="3922"/>
              </a:lnSpc>
            </a:pPr>
            <a:r>
              <a:rPr lang="en-US" sz="2632" spc="42">
                <a:solidFill>
                  <a:srgbClr val="FDFBFB"/>
                </a:solidFill>
                <a:latin typeface="Open Sauce"/>
                <a:ea typeface="Open Sauce"/>
                <a:cs typeface="Open Sauce"/>
                <a:sym typeface="Open Sauce"/>
              </a:rPr>
              <a:t>Activity diagram adalah jenis diagram yang digunakan untuk menggambarkan urutan aktivitas dalam suatu sistem Diagram ini menampilkan alur proses secara vertikal dan berfungsi untuk memodelkan aliran kerja serta interaksi antar aktivitas dalam sistem</a:t>
            </a:r>
          </a:p>
        </p:txBody>
      </p:sp>
      <p:sp>
        <p:nvSpPr>
          <p:cNvPr name="Freeform 10" id="10"/>
          <p:cNvSpPr/>
          <p:nvPr/>
        </p:nvSpPr>
        <p:spPr>
          <a:xfrm flipH="false" flipV="false" rot="0">
            <a:off x="4790274" y="7354630"/>
            <a:ext cx="3453880" cy="4397300"/>
          </a:xfrm>
          <a:custGeom>
            <a:avLst/>
            <a:gdLst/>
            <a:ahLst/>
            <a:cxnLst/>
            <a:rect r="r" b="b" t="t" l="l"/>
            <a:pathLst>
              <a:path h="4397300" w="3453880">
                <a:moveTo>
                  <a:pt x="0" y="0"/>
                </a:moveTo>
                <a:lnTo>
                  <a:pt x="3453879" y="0"/>
                </a:lnTo>
                <a:lnTo>
                  <a:pt x="3453879" y="4397301"/>
                </a:lnTo>
                <a:lnTo>
                  <a:pt x="0" y="4397301"/>
                </a:lnTo>
                <a:lnTo>
                  <a:pt x="0" y="0"/>
                </a:lnTo>
                <a:close/>
              </a:path>
            </a:pathLst>
          </a:custGeom>
          <a:blipFill>
            <a:blip r:embed="rId5">
              <a:alphaModFix amt="18999"/>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grpSp>
        <p:nvGrpSpPr>
          <p:cNvPr name="Group 3" id="3"/>
          <p:cNvGrpSpPr/>
          <p:nvPr/>
        </p:nvGrpSpPr>
        <p:grpSpPr>
          <a:xfrm rot="5400000">
            <a:off x="-159882" y="2203068"/>
            <a:ext cx="8826300" cy="7579461"/>
            <a:chOff x="0" y="0"/>
            <a:chExt cx="2324622" cy="1996237"/>
          </a:xfrm>
        </p:grpSpPr>
        <p:sp>
          <p:nvSpPr>
            <p:cNvPr name="Freeform 4" id="4"/>
            <p:cNvSpPr/>
            <p:nvPr/>
          </p:nvSpPr>
          <p:spPr>
            <a:xfrm flipH="false" flipV="false" rot="0">
              <a:off x="0" y="0"/>
              <a:ext cx="2324622" cy="1996237"/>
            </a:xfrm>
            <a:custGeom>
              <a:avLst/>
              <a:gdLst/>
              <a:ahLst/>
              <a:cxnLst/>
              <a:rect r="r" b="b" t="t" l="l"/>
              <a:pathLst>
                <a:path h="1996237" w="2324622">
                  <a:moveTo>
                    <a:pt x="21929" y="0"/>
                  </a:moveTo>
                  <a:lnTo>
                    <a:pt x="2302694" y="0"/>
                  </a:lnTo>
                  <a:cubicBezTo>
                    <a:pt x="2308509" y="0"/>
                    <a:pt x="2314087" y="2310"/>
                    <a:pt x="2318200" y="6423"/>
                  </a:cubicBezTo>
                  <a:cubicBezTo>
                    <a:pt x="2322312" y="10535"/>
                    <a:pt x="2324622" y="16113"/>
                    <a:pt x="2324622" y="21929"/>
                  </a:cubicBezTo>
                  <a:lnTo>
                    <a:pt x="2324622" y="1974308"/>
                  </a:lnTo>
                  <a:cubicBezTo>
                    <a:pt x="2324622" y="1986419"/>
                    <a:pt x="2314804" y="1996237"/>
                    <a:pt x="2302694" y="1996237"/>
                  </a:cubicBezTo>
                  <a:lnTo>
                    <a:pt x="21929" y="1996237"/>
                  </a:lnTo>
                  <a:cubicBezTo>
                    <a:pt x="9818" y="1996237"/>
                    <a:pt x="0" y="1986419"/>
                    <a:pt x="0" y="1974308"/>
                  </a:cubicBezTo>
                  <a:lnTo>
                    <a:pt x="0" y="21929"/>
                  </a:lnTo>
                  <a:cubicBezTo>
                    <a:pt x="0" y="16113"/>
                    <a:pt x="2310" y="10535"/>
                    <a:pt x="6423" y="6423"/>
                  </a:cubicBezTo>
                  <a:cubicBezTo>
                    <a:pt x="10535" y="2310"/>
                    <a:pt x="16113" y="0"/>
                    <a:pt x="21929" y="0"/>
                  </a:cubicBezTo>
                  <a:close/>
                </a:path>
              </a:pathLst>
            </a:custGeom>
            <a:solidFill>
              <a:srgbClr val="106861"/>
            </a:solidFill>
            <a:ln cap="rnd">
              <a:noFill/>
              <a:prstDash val="solid"/>
              <a:round/>
            </a:ln>
          </p:spPr>
        </p:sp>
        <p:sp>
          <p:nvSpPr>
            <p:cNvPr name="TextBox 5" id="5"/>
            <p:cNvSpPr txBox="true"/>
            <p:nvPr/>
          </p:nvSpPr>
          <p:spPr>
            <a:xfrm>
              <a:off x="0" y="-19050"/>
              <a:ext cx="2324622" cy="201528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456462" y="0"/>
            <a:ext cx="4579257" cy="3605124"/>
          </a:xfrm>
          <a:custGeom>
            <a:avLst/>
            <a:gdLst/>
            <a:ahLst/>
            <a:cxnLst/>
            <a:rect r="r" b="b" t="t" l="l"/>
            <a:pathLst>
              <a:path h="3605124" w="4579257">
                <a:moveTo>
                  <a:pt x="0" y="0"/>
                </a:moveTo>
                <a:lnTo>
                  <a:pt x="4579257" y="0"/>
                </a:lnTo>
                <a:lnTo>
                  <a:pt x="4579257" y="3605124"/>
                </a:lnTo>
                <a:lnTo>
                  <a:pt x="0" y="3605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589119" y="7296682"/>
            <a:ext cx="3453880" cy="4397300"/>
          </a:xfrm>
          <a:custGeom>
            <a:avLst/>
            <a:gdLst/>
            <a:ahLst/>
            <a:cxnLst/>
            <a:rect r="r" b="b" t="t" l="l"/>
            <a:pathLst>
              <a:path h="4397300" w="3453880">
                <a:moveTo>
                  <a:pt x="0" y="0"/>
                </a:moveTo>
                <a:lnTo>
                  <a:pt x="3453880" y="0"/>
                </a:lnTo>
                <a:lnTo>
                  <a:pt x="3453880" y="4397300"/>
                </a:lnTo>
                <a:lnTo>
                  <a:pt x="0" y="4397300"/>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8416571" y="1264661"/>
            <a:ext cx="9621299" cy="7993639"/>
          </a:xfrm>
          <a:custGeom>
            <a:avLst/>
            <a:gdLst/>
            <a:ahLst/>
            <a:cxnLst/>
            <a:rect r="r" b="b" t="t" l="l"/>
            <a:pathLst>
              <a:path h="7993639" w="9621299">
                <a:moveTo>
                  <a:pt x="0" y="0"/>
                </a:moveTo>
                <a:lnTo>
                  <a:pt x="9621299" y="0"/>
                </a:lnTo>
                <a:lnTo>
                  <a:pt x="9621299" y="7993639"/>
                </a:lnTo>
                <a:lnTo>
                  <a:pt x="0" y="7993639"/>
                </a:lnTo>
                <a:lnTo>
                  <a:pt x="0" y="0"/>
                </a:lnTo>
                <a:close/>
              </a:path>
            </a:pathLst>
          </a:custGeom>
          <a:blipFill>
            <a:blip r:embed="rId6"/>
            <a:stretch>
              <a:fillRect l="0" t="-672" r="-6769" b="-672"/>
            </a:stretch>
          </a:blipFill>
        </p:spPr>
      </p:sp>
      <p:sp>
        <p:nvSpPr>
          <p:cNvPr name="TextBox 9" id="9"/>
          <p:cNvSpPr txBox="true"/>
          <p:nvPr/>
        </p:nvSpPr>
        <p:spPr>
          <a:xfrm rot="0">
            <a:off x="740888" y="2163372"/>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DFBFB"/>
                </a:solidFill>
                <a:latin typeface="Open Sauce Bold"/>
                <a:ea typeface="Open Sauce Bold"/>
                <a:cs typeface="Open Sauce Bold"/>
                <a:sym typeface="Open Sauce Bold"/>
              </a:rPr>
              <a:t>Sequence Diagram</a:t>
            </a:r>
          </a:p>
        </p:txBody>
      </p:sp>
      <p:sp>
        <p:nvSpPr>
          <p:cNvPr name="TextBox 10" id="10"/>
          <p:cNvSpPr txBox="true"/>
          <p:nvPr/>
        </p:nvSpPr>
        <p:spPr>
          <a:xfrm rot="0">
            <a:off x="833166" y="3507427"/>
            <a:ext cx="6820163" cy="3436830"/>
          </a:xfrm>
          <a:prstGeom prst="rect">
            <a:avLst/>
          </a:prstGeom>
        </p:spPr>
        <p:txBody>
          <a:bodyPr anchor="t" rtlCol="false" tIns="0" lIns="0" bIns="0" rIns="0">
            <a:spAutoFit/>
          </a:bodyPr>
          <a:lstStyle/>
          <a:p>
            <a:pPr algn="l" marL="0" indent="0" lvl="0">
              <a:lnSpc>
                <a:spcPts val="3922"/>
              </a:lnSpc>
            </a:pPr>
            <a:r>
              <a:rPr lang="en-US" sz="2632" spc="42">
                <a:solidFill>
                  <a:srgbClr val="FDFBFB"/>
                </a:solidFill>
                <a:latin typeface="Open Sauce"/>
                <a:ea typeface="Open Sauce"/>
                <a:cs typeface="Open Sauce"/>
                <a:sym typeface="Open Sauce"/>
              </a:rPr>
              <a:t>Sequence diagram adalah jenis diagram yang menggambarkan interaksi antar objek berdasarkan urutan waktu. Diagram ini menunjukkan bagaimana objek saling berkomunikasi melalui pesan-pesan dalam konteks use case tertentu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grpSp>
        <p:nvGrpSpPr>
          <p:cNvPr name="Group 3" id="3"/>
          <p:cNvGrpSpPr/>
          <p:nvPr/>
        </p:nvGrpSpPr>
        <p:grpSpPr>
          <a:xfrm rot="5400000">
            <a:off x="-159882" y="2203068"/>
            <a:ext cx="8826300" cy="7579461"/>
            <a:chOff x="0" y="0"/>
            <a:chExt cx="2324622" cy="1996237"/>
          </a:xfrm>
        </p:grpSpPr>
        <p:sp>
          <p:nvSpPr>
            <p:cNvPr name="Freeform 4" id="4"/>
            <p:cNvSpPr/>
            <p:nvPr/>
          </p:nvSpPr>
          <p:spPr>
            <a:xfrm flipH="false" flipV="false" rot="0">
              <a:off x="0" y="0"/>
              <a:ext cx="2324622" cy="1996237"/>
            </a:xfrm>
            <a:custGeom>
              <a:avLst/>
              <a:gdLst/>
              <a:ahLst/>
              <a:cxnLst/>
              <a:rect r="r" b="b" t="t" l="l"/>
              <a:pathLst>
                <a:path h="1996237" w="2324622">
                  <a:moveTo>
                    <a:pt x="21929" y="0"/>
                  </a:moveTo>
                  <a:lnTo>
                    <a:pt x="2302694" y="0"/>
                  </a:lnTo>
                  <a:cubicBezTo>
                    <a:pt x="2308509" y="0"/>
                    <a:pt x="2314087" y="2310"/>
                    <a:pt x="2318200" y="6423"/>
                  </a:cubicBezTo>
                  <a:cubicBezTo>
                    <a:pt x="2322312" y="10535"/>
                    <a:pt x="2324622" y="16113"/>
                    <a:pt x="2324622" y="21929"/>
                  </a:cubicBezTo>
                  <a:lnTo>
                    <a:pt x="2324622" y="1974308"/>
                  </a:lnTo>
                  <a:cubicBezTo>
                    <a:pt x="2324622" y="1986419"/>
                    <a:pt x="2314804" y="1996237"/>
                    <a:pt x="2302694" y="1996237"/>
                  </a:cubicBezTo>
                  <a:lnTo>
                    <a:pt x="21929" y="1996237"/>
                  </a:lnTo>
                  <a:cubicBezTo>
                    <a:pt x="9818" y="1996237"/>
                    <a:pt x="0" y="1986419"/>
                    <a:pt x="0" y="1974308"/>
                  </a:cubicBezTo>
                  <a:lnTo>
                    <a:pt x="0" y="21929"/>
                  </a:lnTo>
                  <a:cubicBezTo>
                    <a:pt x="0" y="16113"/>
                    <a:pt x="2310" y="10535"/>
                    <a:pt x="6423" y="6423"/>
                  </a:cubicBezTo>
                  <a:cubicBezTo>
                    <a:pt x="10535" y="2310"/>
                    <a:pt x="16113" y="0"/>
                    <a:pt x="21929" y="0"/>
                  </a:cubicBezTo>
                  <a:close/>
                </a:path>
              </a:pathLst>
            </a:custGeom>
            <a:solidFill>
              <a:srgbClr val="106861"/>
            </a:solidFill>
            <a:ln cap="rnd">
              <a:noFill/>
              <a:prstDash val="solid"/>
              <a:round/>
            </a:ln>
          </p:spPr>
        </p:sp>
        <p:sp>
          <p:nvSpPr>
            <p:cNvPr name="TextBox 5" id="5"/>
            <p:cNvSpPr txBox="true"/>
            <p:nvPr/>
          </p:nvSpPr>
          <p:spPr>
            <a:xfrm>
              <a:off x="0" y="-19050"/>
              <a:ext cx="2324622" cy="201528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456462" y="0"/>
            <a:ext cx="4579257" cy="3605124"/>
          </a:xfrm>
          <a:custGeom>
            <a:avLst/>
            <a:gdLst/>
            <a:ahLst/>
            <a:cxnLst/>
            <a:rect r="r" b="b" t="t" l="l"/>
            <a:pathLst>
              <a:path h="3605124" w="4579257">
                <a:moveTo>
                  <a:pt x="0" y="0"/>
                </a:moveTo>
                <a:lnTo>
                  <a:pt x="4579257" y="0"/>
                </a:lnTo>
                <a:lnTo>
                  <a:pt x="4579257" y="3605124"/>
                </a:lnTo>
                <a:lnTo>
                  <a:pt x="0" y="3605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589119" y="7059650"/>
            <a:ext cx="3453880" cy="4397300"/>
          </a:xfrm>
          <a:custGeom>
            <a:avLst/>
            <a:gdLst/>
            <a:ahLst/>
            <a:cxnLst/>
            <a:rect r="r" b="b" t="t" l="l"/>
            <a:pathLst>
              <a:path h="4397300" w="3453880">
                <a:moveTo>
                  <a:pt x="0" y="0"/>
                </a:moveTo>
                <a:lnTo>
                  <a:pt x="3453880" y="0"/>
                </a:lnTo>
                <a:lnTo>
                  <a:pt x="3453880" y="4397300"/>
                </a:lnTo>
                <a:lnTo>
                  <a:pt x="0" y="4397300"/>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8416571" y="2297816"/>
            <a:ext cx="9327995" cy="7389965"/>
          </a:xfrm>
          <a:custGeom>
            <a:avLst/>
            <a:gdLst/>
            <a:ahLst/>
            <a:cxnLst/>
            <a:rect r="r" b="b" t="t" l="l"/>
            <a:pathLst>
              <a:path h="7389965" w="9327995">
                <a:moveTo>
                  <a:pt x="0" y="0"/>
                </a:moveTo>
                <a:lnTo>
                  <a:pt x="9327996" y="0"/>
                </a:lnTo>
                <a:lnTo>
                  <a:pt x="9327996" y="7389965"/>
                </a:lnTo>
                <a:lnTo>
                  <a:pt x="0" y="7389965"/>
                </a:lnTo>
                <a:lnTo>
                  <a:pt x="0" y="0"/>
                </a:lnTo>
                <a:close/>
              </a:path>
            </a:pathLst>
          </a:custGeom>
          <a:blipFill>
            <a:blip r:embed="rId6"/>
            <a:stretch>
              <a:fillRect l="-4253" t="-1358" r="0" b="-1358"/>
            </a:stretch>
          </a:blipFill>
        </p:spPr>
      </p:sp>
      <p:sp>
        <p:nvSpPr>
          <p:cNvPr name="TextBox 9" id="9"/>
          <p:cNvSpPr txBox="true"/>
          <p:nvPr/>
        </p:nvSpPr>
        <p:spPr>
          <a:xfrm rot="0">
            <a:off x="740888" y="2163372"/>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DFBFB"/>
                </a:solidFill>
                <a:latin typeface="Open Sauce Bold"/>
                <a:ea typeface="Open Sauce Bold"/>
                <a:cs typeface="Open Sauce Bold"/>
                <a:sym typeface="Open Sauce Bold"/>
              </a:rPr>
              <a:t>Class diagram </a:t>
            </a:r>
          </a:p>
        </p:txBody>
      </p:sp>
      <p:sp>
        <p:nvSpPr>
          <p:cNvPr name="TextBox 10" id="10"/>
          <p:cNvSpPr txBox="true"/>
          <p:nvPr/>
        </p:nvSpPr>
        <p:spPr>
          <a:xfrm rot="0">
            <a:off x="833166" y="3507427"/>
            <a:ext cx="6820163" cy="2446230"/>
          </a:xfrm>
          <a:prstGeom prst="rect">
            <a:avLst/>
          </a:prstGeom>
        </p:spPr>
        <p:txBody>
          <a:bodyPr anchor="t" rtlCol="false" tIns="0" lIns="0" bIns="0" rIns="0">
            <a:spAutoFit/>
          </a:bodyPr>
          <a:lstStyle/>
          <a:p>
            <a:pPr algn="l" marL="0" indent="0" lvl="0">
              <a:lnSpc>
                <a:spcPts val="3922"/>
              </a:lnSpc>
            </a:pPr>
            <a:r>
              <a:rPr lang="en-US" sz="2632" spc="42">
                <a:solidFill>
                  <a:srgbClr val="FDFBFB"/>
                </a:solidFill>
                <a:latin typeface="Open Sauce"/>
                <a:ea typeface="Open Sauce"/>
                <a:cs typeface="Open Sauce"/>
                <a:sym typeface="Open Sauce"/>
              </a:rPr>
              <a:t>Class diagram menggambarkan struktur sistem dengan mendeskripsikan kelas-kelas yang ada, termasuk atribut dan operasi yang dimiliki oleh masing-masing kelas.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grpSp>
        <p:nvGrpSpPr>
          <p:cNvPr name="Group 3" id="3"/>
          <p:cNvGrpSpPr/>
          <p:nvPr/>
        </p:nvGrpSpPr>
        <p:grpSpPr>
          <a:xfrm rot="5400000">
            <a:off x="-159882" y="2203068"/>
            <a:ext cx="8826300" cy="7579461"/>
            <a:chOff x="0" y="0"/>
            <a:chExt cx="2324622" cy="1996237"/>
          </a:xfrm>
        </p:grpSpPr>
        <p:sp>
          <p:nvSpPr>
            <p:cNvPr name="Freeform 4" id="4"/>
            <p:cNvSpPr/>
            <p:nvPr/>
          </p:nvSpPr>
          <p:spPr>
            <a:xfrm flipH="false" flipV="false" rot="0">
              <a:off x="0" y="0"/>
              <a:ext cx="2324622" cy="1996237"/>
            </a:xfrm>
            <a:custGeom>
              <a:avLst/>
              <a:gdLst/>
              <a:ahLst/>
              <a:cxnLst/>
              <a:rect r="r" b="b" t="t" l="l"/>
              <a:pathLst>
                <a:path h="1996237" w="2324622">
                  <a:moveTo>
                    <a:pt x="21929" y="0"/>
                  </a:moveTo>
                  <a:lnTo>
                    <a:pt x="2302694" y="0"/>
                  </a:lnTo>
                  <a:cubicBezTo>
                    <a:pt x="2308509" y="0"/>
                    <a:pt x="2314087" y="2310"/>
                    <a:pt x="2318200" y="6423"/>
                  </a:cubicBezTo>
                  <a:cubicBezTo>
                    <a:pt x="2322312" y="10535"/>
                    <a:pt x="2324622" y="16113"/>
                    <a:pt x="2324622" y="21929"/>
                  </a:cubicBezTo>
                  <a:lnTo>
                    <a:pt x="2324622" y="1974308"/>
                  </a:lnTo>
                  <a:cubicBezTo>
                    <a:pt x="2324622" y="1986419"/>
                    <a:pt x="2314804" y="1996237"/>
                    <a:pt x="2302694" y="1996237"/>
                  </a:cubicBezTo>
                  <a:lnTo>
                    <a:pt x="21929" y="1996237"/>
                  </a:lnTo>
                  <a:cubicBezTo>
                    <a:pt x="9818" y="1996237"/>
                    <a:pt x="0" y="1986419"/>
                    <a:pt x="0" y="1974308"/>
                  </a:cubicBezTo>
                  <a:lnTo>
                    <a:pt x="0" y="21929"/>
                  </a:lnTo>
                  <a:cubicBezTo>
                    <a:pt x="0" y="16113"/>
                    <a:pt x="2310" y="10535"/>
                    <a:pt x="6423" y="6423"/>
                  </a:cubicBezTo>
                  <a:cubicBezTo>
                    <a:pt x="10535" y="2310"/>
                    <a:pt x="16113" y="0"/>
                    <a:pt x="21929" y="0"/>
                  </a:cubicBezTo>
                  <a:close/>
                </a:path>
              </a:pathLst>
            </a:custGeom>
            <a:solidFill>
              <a:srgbClr val="106861"/>
            </a:solidFill>
            <a:ln cap="rnd">
              <a:noFill/>
              <a:prstDash val="solid"/>
              <a:round/>
            </a:ln>
          </p:spPr>
        </p:sp>
        <p:sp>
          <p:nvSpPr>
            <p:cNvPr name="TextBox 5" id="5"/>
            <p:cNvSpPr txBox="true"/>
            <p:nvPr/>
          </p:nvSpPr>
          <p:spPr>
            <a:xfrm>
              <a:off x="0" y="-19050"/>
              <a:ext cx="2324622" cy="2015287"/>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456462" y="0"/>
            <a:ext cx="4579257" cy="3605124"/>
          </a:xfrm>
          <a:custGeom>
            <a:avLst/>
            <a:gdLst/>
            <a:ahLst/>
            <a:cxnLst/>
            <a:rect r="r" b="b" t="t" l="l"/>
            <a:pathLst>
              <a:path h="3605124" w="4579257">
                <a:moveTo>
                  <a:pt x="0" y="0"/>
                </a:moveTo>
                <a:lnTo>
                  <a:pt x="4579257" y="0"/>
                </a:lnTo>
                <a:lnTo>
                  <a:pt x="4579257" y="3605124"/>
                </a:lnTo>
                <a:lnTo>
                  <a:pt x="0" y="3605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589119" y="7059650"/>
            <a:ext cx="3453880" cy="4397300"/>
          </a:xfrm>
          <a:custGeom>
            <a:avLst/>
            <a:gdLst/>
            <a:ahLst/>
            <a:cxnLst/>
            <a:rect r="r" b="b" t="t" l="l"/>
            <a:pathLst>
              <a:path h="4397300" w="3453880">
                <a:moveTo>
                  <a:pt x="0" y="0"/>
                </a:moveTo>
                <a:lnTo>
                  <a:pt x="3453880" y="0"/>
                </a:lnTo>
                <a:lnTo>
                  <a:pt x="3453880" y="4397300"/>
                </a:lnTo>
                <a:lnTo>
                  <a:pt x="0" y="4397300"/>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9144000" y="0"/>
            <a:ext cx="5700696" cy="10013718"/>
          </a:xfrm>
          <a:custGeom>
            <a:avLst/>
            <a:gdLst/>
            <a:ahLst/>
            <a:cxnLst/>
            <a:rect r="r" b="b" t="t" l="l"/>
            <a:pathLst>
              <a:path h="10013718" w="5700696">
                <a:moveTo>
                  <a:pt x="0" y="0"/>
                </a:moveTo>
                <a:lnTo>
                  <a:pt x="5700696" y="0"/>
                </a:lnTo>
                <a:lnTo>
                  <a:pt x="5700696" y="10013718"/>
                </a:lnTo>
                <a:lnTo>
                  <a:pt x="0" y="10013718"/>
                </a:lnTo>
                <a:lnTo>
                  <a:pt x="0" y="0"/>
                </a:lnTo>
                <a:close/>
              </a:path>
            </a:pathLst>
          </a:custGeom>
          <a:blipFill>
            <a:blip r:embed="rId6"/>
            <a:stretch>
              <a:fillRect l="-45" t="-101" r="-3917" b="0"/>
            </a:stretch>
          </a:blipFill>
        </p:spPr>
      </p:sp>
      <p:sp>
        <p:nvSpPr>
          <p:cNvPr name="TextBox 9" id="9"/>
          <p:cNvSpPr txBox="true"/>
          <p:nvPr/>
        </p:nvSpPr>
        <p:spPr>
          <a:xfrm rot="0">
            <a:off x="798038" y="2163372"/>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DFBFB"/>
                </a:solidFill>
                <a:latin typeface="Open Sauce Bold"/>
                <a:ea typeface="Open Sauce Bold"/>
                <a:cs typeface="Open Sauce Bold"/>
                <a:sym typeface="Open Sauce Bold"/>
              </a:rPr>
              <a:t>Use Case diagram </a:t>
            </a:r>
          </a:p>
        </p:txBody>
      </p:sp>
      <p:sp>
        <p:nvSpPr>
          <p:cNvPr name="TextBox 10" id="10"/>
          <p:cNvSpPr txBox="true"/>
          <p:nvPr/>
        </p:nvSpPr>
        <p:spPr>
          <a:xfrm rot="0">
            <a:off x="833166" y="3507427"/>
            <a:ext cx="6820163" cy="3932130"/>
          </a:xfrm>
          <a:prstGeom prst="rect">
            <a:avLst/>
          </a:prstGeom>
        </p:spPr>
        <p:txBody>
          <a:bodyPr anchor="t" rtlCol="false" tIns="0" lIns="0" bIns="0" rIns="0">
            <a:spAutoFit/>
          </a:bodyPr>
          <a:lstStyle/>
          <a:p>
            <a:pPr algn="l" marL="0" indent="0" lvl="0">
              <a:lnSpc>
                <a:spcPts val="3922"/>
              </a:lnSpc>
            </a:pPr>
            <a:r>
              <a:rPr lang="en-US" sz="2632" spc="42">
                <a:solidFill>
                  <a:srgbClr val="FDFBFB"/>
                </a:solidFill>
                <a:latin typeface="Open Sauce"/>
                <a:ea typeface="Open Sauce"/>
                <a:cs typeface="Open Sauce"/>
                <a:sym typeface="Open Sauce"/>
              </a:rPr>
              <a:t>Diagram Use Case merupakan representasi visual dari interaksi antara pengguna (aktor) dan sistem. Diagram ini menggambarkan berbagai kasus penggunaan atau fungsionalitas sistem dan bagaimana berbagai aktor berinteraksi dengan fungsionalitas tersebut.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TextBox 7" id="7"/>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Mockup dekstop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p:nvPr/>
        </p:nvGrpSpPr>
        <p:grpSpPr>
          <a:xfrm rot="0">
            <a:off x="-1390959" y="8567821"/>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11710892" y="3184554"/>
            <a:ext cx="6577108" cy="6926317"/>
          </a:xfrm>
          <a:custGeom>
            <a:avLst/>
            <a:gdLst/>
            <a:ahLst/>
            <a:cxnLst/>
            <a:rect r="r" b="b" t="t" l="l"/>
            <a:pathLst>
              <a:path h="6926317" w="6577108">
                <a:moveTo>
                  <a:pt x="0" y="0"/>
                </a:moveTo>
                <a:lnTo>
                  <a:pt x="6577108" y="0"/>
                </a:lnTo>
                <a:lnTo>
                  <a:pt x="6577108" y="6926317"/>
                </a:lnTo>
                <a:lnTo>
                  <a:pt x="0" y="6926317"/>
                </a:lnTo>
                <a:lnTo>
                  <a:pt x="0" y="0"/>
                </a:lnTo>
                <a:close/>
              </a:path>
            </a:pathLst>
          </a:custGeom>
          <a:blipFill>
            <a:blip r:embed="rId2">
              <a:alphaModFix amt="48000"/>
            </a:blip>
            <a:stretch>
              <a:fillRect l="-27577" t="0" r="-23233" b="0"/>
            </a:stretch>
          </a:blipFill>
        </p:spPr>
      </p:sp>
      <p:sp>
        <p:nvSpPr>
          <p:cNvPr name="TextBox 12" id="12"/>
          <p:cNvSpPr txBox="true"/>
          <p:nvPr/>
        </p:nvSpPr>
        <p:spPr>
          <a:xfrm rot="0">
            <a:off x="1295137" y="1754095"/>
            <a:ext cx="6623574"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ANGGOTA KELOMPOK</a:t>
            </a:r>
          </a:p>
        </p:txBody>
      </p:sp>
      <p:sp>
        <p:nvSpPr>
          <p:cNvPr name="TextBox 13" id="13"/>
          <p:cNvSpPr txBox="true"/>
          <p:nvPr/>
        </p:nvSpPr>
        <p:spPr>
          <a:xfrm rot="0">
            <a:off x="152091" y="2984529"/>
            <a:ext cx="7401383" cy="3268754"/>
          </a:xfrm>
          <a:prstGeom prst="rect">
            <a:avLst/>
          </a:prstGeom>
        </p:spPr>
        <p:txBody>
          <a:bodyPr anchor="t" rtlCol="false" tIns="0" lIns="0" bIns="0" rIns="0">
            <a:spAutoFit/>
          </a:bodyPr>
          <a:lstStyle/>
          <a:p>
            <a:pPr algn="l">
              <a:lnSpc>
                <a:spcPts val="5206"/>
              </a:lnSpc>
            </a:pPr>
            <a:r>
              <a:rPr lang="en-US" sz="3136">
                <a:solidFill>
                  <a:srgbClr val="191919"/>
                </a:solidFill>
                <a:latin typeface="Aerospace bold"/>
                <a:ea typeface="Aerospace bold"/>
                <a:cs typeface="Aerospace bold"/>
                <a:sym typeface="Aerospace bold"/>
              </a:rPr>
              <a:t>Fitriyani</a:t>
            </a:r>
            <a:r>
              <a:rPr lang="en-US" sz="3136">
                <a:solidFill>
                  <a:srgbClr val="191919"/>
                </a:solidFill>
                <a:latin typeface="Aerospace bold"/>
                <a:ea typeface="Aerospace bold"/>
                <a:cs typeface="Aerospace bold"/>
                <a:sym typeface="Aerospace bold"/>
              </a:rPr>
              <a:t> </a:t>
            </a:r>
          </a:p>
          <a:p>
            <a:pPr algn="l">
              <a:lnSpc>
                <a:spcPts val="5206"/>
              </a:lnSpc>
            </a:pPr>
            <a:r>
              <a:rPr lang="en-US" sz="3136">
                <a:solidFill>
                  <a:srgbClr val="191919"/>
                </a:solidFill>
                <a:latin typeface="Aerospace bold"/>
                <a:ea typeface="Aerospace bold"/>
                <a:cs typeface="Aerospace bold"/>
                <a:sym typeface="Aerospace bold"/>
              </a:rPr>
              <a:t>Alvan Aly Ardhana</a:t>
            </a:r>
          </a:p>
          <a:p>
            <a:pPr algn="l">
              <a:lnSpc>
                <a:spcPts val="5206"/>
              </a:lnSpc>
            </a:pPr>
            <a:r>
              <a:rPr lang="en-US" sz="3136">
                <a:solidFill>
                  <a:srgbClr val="191919"/>
                </a:solidFill>
                <a:latin typeface="Aerospace bold"/>
                <a:ea typeface="Aerospace bold"/>
                <a:cs typeface="Aerospace bold"/>
                <a:sym typeface="Aerospace bold"/>
              </a:rPr>
              <a:t>Mochamad Rafli Setiawan Putra Nwokoro Arinze Valentine </a:t>
            </a:r>
          </a:p>
          <a:p>
            <a:pPr algn="l">
              <a:lnSpc>
                <a:spcPts val="5206"/>
              </a:lnSpc>
            </a:pPr>
            <a:r>
              <a:rPr lang="en-US" sz="3136">
                <a:solidFill>
                  <a:srgbClr val="191919"/>
                </a:solidFill>
                <a:latin typeface="Aerospace bold"/>
                <a:ea typeface="Aerospace bold"/>
                <a:cs typeface="Aerospace bold"/>
                <a:sym typeface="Aerospace bold"/>
              </a:rPr>
              <a:t>Siti Anisa Saskia </a:t>
            </a:r>
          </a:p>
        </p:txBody>
      </p:sp>
      <p:sp>
        <p:nvSpPr>
          <p:cNvPr name="TextBox 14" id="14"/>
          <p:cNvSpPr txBox="true"/>
          <p:nvPr/>
        </p:nvSpPr>
        <p:spPr>
          <a:xfrm rot="0">
            <a:off x="6919404" y="3051204"/>
            <a:ext cx="3586489" cy="3090161"/>
          </a:xfrm>
          <a:prstGeom prst="rect">
            <a:avLst/>
          </a:prstGeom>
        </p:spPr>
        <p:txBody>
          <a:bodyPr anchor="t" rtlCol="false" tIns="0" lIns="0" bIns="0" rIns="0">
            <a:spAutoFit/>
          </a:bodyPr>
          <a:lstStyle/>
          <a:p>
            <a:pPr algn="r">
              <a:lnSpc>
                <a:spcPts val="5016"/>
              </a:lnSpc>
            </a:pPr>
            <a:r>
              <a:rPr lang="en-US" sz="3021" b="true">
                <a:solidFill>
                  <a:srgbClr val="191919"/>
                </a:solidFill>
                <a:latin typeface="Open Sauce Bold"/>
                <a:ea typeface="Open Sauce Bold"/>
                <a:cs typeface="Open Sauce Bold"/>
                <a:sym typeface="Open Sauce Bold"/>
              </a:rPr>
              <a:t>20230050044</a:t>
            </a:r>
          </a:p>
          <a:p>
            <a:pPr algn="r">
              <a:lnSpc>
                <a:spcPts val="5016"/>
              </a:lnSpc>
            </a:pPr>
            <a:r>
              <a:rPr lang="en-US" sz="3021" b="true">
                <a:solidFill>
                  <a:srgbClr val="191919"/>
                </a:solidFill>
                <a:latin typeface="Open Sauce Bold"/>
                <a:ea typeface="Open Sauce Bold"/>
                <a:cs typeface="Open Sauce Bold"/>
                <a:sym typeface="Open Sauce Bold"/>
              </a:rPr>
              <a:t>20230050054</a:t>
            </a:r>
          </a:p>
          <a:p>
            <a:pPr algn="r">
              <a:lnSpc>
                <a:spcPts val="5016"/>
              </a:lnSpc>
            </a:pPr>
            <a:r>
              <a:rPr lang="en-US" sz="3021" b="true">
                <a:solidFill>
                  <a:srgbClr val="191919"/>
                </a:solidFill>
                <a:latin typeface="Open Sauce Bold"/>
                <a:ea typeface="Open Sauce Bold"/>
                <a:cs typeface="Open Sauce Bold"/>
                <a:sym typeface="Open Sauce Bold"/>
              </a:rPr>
              <a:t>20230050055</a:t>
            </a:r>
          </a:p>
          <a:p>
            <a:pPr algn="r">
              <a:lnSpc>
                <a:spcPts val="5016"/>
              </a:lnSpc>
            </a:pPr>
            <a:r>
              <a:rPr lang="en-US" sz="3021" b="true">
                <a:solidFill>
                  <a:srgbClr val="191919"/>
                </a:solidFill>
                <a:latin typeface="Open Sauce Bold"/>
                <a:ea typeface="Open Sauce Bold"/>
                <a:cs typeface="Open Sauce Bold"/>
                <a:sym typeface="Open Sauce Bold"/>
              </a:rPr>
              <a:t>20230050078</a:t>
            </a:r>
          </a:p>
          <a:p>
            <a:pPr algn="r">
              <a:lnSpc>
                <a:spcPts val="5016"/>
              </a:lnSpc>
            </a:pPr>
            <a:r>
              <a:rPr lang="en-US" b="true" sz="3021">
                <a:solidFill>
                  <a:srgbClr val="191919"/>
                </a:solidFill>
                <a:latin typeface="Open Sauce Bold"/>
                <a:ea typeface="Open Sauce Bold"/>
                <a:cs typeface="Open Sauce Bold"/>
                <a:sym typeface="Open Sauce Bold"/>
              </a:rPr>
              <a:t>20230050042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634042" y="3247853"/>
            <a:ext cx="7709338" cy="4590654"/>
            <a:chOff x="0" y="0"/>
            <a:chExt cx="10279118" cy="6120872"/>
          </a:xfrm>
        </p:grpSpPr>
        <p:sp>
          <p:nvSpPr>
            <p:cNvPr name="Freeform 6" id="6"/>
            <p:cNvSpPr/>
            <p:nvPr/>
          </p:nvSpPr>
          <p:spPr>
            <a:xfrm flipH="false" flipV="false" rot="0">
              <a:off x="0" y="0"/>
              <a:ext cx="10279118" cy="6120872"/>
            </a:xfrm>
            <a:custGeom>
              <a:avLst/>
              <a:gdLst/>
              <a:ahLst/>
              <a:cxnLst/>
              <a:rect r="r" b="b" t="t" l="l"/>
              <a:pathLst>
                <a:path h="6120872" w="10279118">
                  <a:moveTo>
                    <a:pt x="0" y="0"/>
                  </a:moveTo>
                  <a:lnTo>
                    <a:pt x="10279118" y="0"/>
                  </a:lnTo>
                  <a:lnTo>
                    <a:pt x="10279118" y="6120872"/>
                  </a:lnTo>
                  <a:lnTo>
                    <a:pt x="0" y="6120872"/>
                  </a:lnTo>
                  <a:lnTo>
                    <a:pt x="0" y="0"/>
                  </a:lnTo>
                  <a:close/>
                </a:path>
              </a:pathLst>
            </a:custGeom>
            <a:blipFill>
              <a:blip r:embed="rId6"/>
              <a:stretch>
                <a:fillRect l="0" t="0" r="0" b="0"/>
              </a:stretch>
            </a:blipFill>
          </p:spPr>
        </p:sp>
      </p:grpSp>
      <p:grpSp>
        <p:nvGrpSpPr>
          <p:cNvPr name="Group 7" id="7"/>
          <p:cNvGrpSpPr/>
          <p:nvPr/>
        </p:nvGrpSpPr>
        <p:grpSpPr>
          <a:xfrm rot="0">
            <a:off x="9549962" y="3247853"/>
            <a:ext cx="7709338" cy="4590654"/>
            <a:chOff x="0" y="0"/>
            <a:chExt cx="10279118" cy="6120872"/>
          </a:xfrm>
        </p:grpSpPr>
        <p:sp>
          <p:nvSpPr>
            <p:cNvPr name="Freeform 8" id="8"/>
            <p:cNvSpPr/>
            <p:nvPr/>
          </p:nvSpPr>
          <p:spPr>
            <a:xfrm flipH="false" flipV="false" rot="0">
              <a:off x="0" y="0"/>
              <a:ext cx="10279118" cy="6120872"/>
            </a:xfrm>
            <a:custGeom>
              <a:avLst/>
              <a:gdLst/>
              <a:ahLst/>
              <a:cxnLst/>
              <a:rect r="r" b="b" t="t" l="l"/>
              <a:pathLst>
                <a:path h="6120872" w="10279118">
                  <a:moveTo>
                    <a:pt x="0" y="0"/>
                  </a:moveTo>
                  <a:lnTo>
                    <a:pt x="10279118" y="0"/>
                  </a:lnTo>
                  <a:lnTo>
                    <a:pt x="10279118" y="6120872"/>
                  </a:lnTo>
                  <a:lnTo>
                    <a:pt x="0" y="6120872"/>
                  </a:lnTo>
                  <a:lnTo>
                    <a:pt x="0" y="0"/>
                  </a:lnTo>
                  <a:close/>
                </a:path>
              </a:pathLst>
            </a:custGeom>
            <a:blipFill>
              <a:blip r:embed="rId7"/>
              <a:stretch>
                <a:fillRect l="0" t="0" r="0" b="0"/>
              </a:stretch>
            </a:blipFill>
          </p:spPr>
        </p:sp>
      </p:grpSp>
      <p:sp>
        <p:nvSpPr>
          <p:cNvPr name="TextBox 9" id="9"/>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Home page</a:t>
            </a:r>
          </a:p>
        </p:txBody>
      </p:sp>
      <p:sp>
        <p:nvSpPr>
          <p:cNvPr name="TextBox 10" id="10"/>
          <p:cNvSpPr txBox="true"/>
          <p:nvPr/>
        </p:nvSpPr>
        <p:spPr>
          <a:xfrm rot="0">
            <a:off x="524480" y="1803029"/>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2E2E2E"/>
                </a:solidFill>
                <a:latin typeface="Open Sauce Bold"/>
                <a:ea typeface="Open Sauce Bold"/>
                <a:cs typeface="Open Sauce Bold"/>
                <a:sym typeface="Open Sauce Bold"/>
              </a:rPr>
              <a:t>Pengunjung</a:t>
            </a:r>
          </a:p>
        </p:txBody>
      </p:sp>
      <p:sp>
        <p:nvSpPr>
          <p:cNvPr name="TextBox 11" id="11"/>
          <p:cNvSpPr txBox="true"/>
          <p:nvPr/>
        </p:nvSpPr>
        <p:spPr>
          <a:xfrm rot="0">
            <a:off x="9753576" y="1803029"/>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2E2E2E"/>
                </a:solidFill>
                <a:latin typeface="Open Sauce Bold"/>
                <a:ea typeface="Open Sauce Bold"/>
                <a:cs typeface="Open Sauce Bold"/>
                <a:sym typeface="Open Sauce Bold"/>
              </a:rPr>
              <a:t>Admin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TextBox 7" id="7"/>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Login Page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TextBox 7" id="7"/>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About Page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TextBox 7" id="7"/>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Services Page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TextBox 7" id="7"/>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Team Page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TextBox 7" id="7"/>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 Contact Page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TextBox 7" id="7"/>
          <p:cNvSpPr txBox="true"/>
          <p:nvPr/>
        </p:nvSpPr>
        <p:spPr>
          <a:xfrm rot="0">
            <a:off x="0" y="-114300"/>
            <a:ext cx="6974381" cy="1084814"/>
          </a:xfrm>
          <a:prstGeom prst="rect">
            <a:avLst/>
          </a:prstGeom>
        </p:spPr>
        <p:txBody>
          <a:bodyPr anchor="t" rtlCol="false" tIns="0" lIns="0" bIns="0" rIns="0">
            <a:spAutoFit/>
          </a:bodyPr>
          <a:lstStyle/>
          <a:p>
            <a:pPr algn="ctr" marL="0" indent="0" lvl="0">
              <a:lnSpc>
                <a:spcPts val="8982"/>
              </a:lnSpc>
              <a:spcBef>
                <a:spcPct val="0"/>
              </a:spcBef>
            </a:pPr>
            <a:r>
              <a:rPr lang="en-US" b="true" sz="6415" spc="-128">
                <a:solidFill>
                  <a:srgbClr val="FFFFFF"/>
                </a:solidFill>
                <a:latin typeface="Open Sauce Bold"/>
                <a:ea typeface="Open Sauce Bold"/>
                <a:cs typeface="Open Sauce Bold"/>
                <a:sym typeface="Open Sauce Bold"/>
              </a:rPr>
              <a:t> Halaman utama</a:t>
            </a:r>
          </a:p>
        </p:txBody>
      </p:sp>
      <p:sp>
        <p:nvSpPr>
          <p:cNvPr name="TextBox 8" id="8"/>
          <p:cNvSpPr txBox="true"/>
          <p:nvPr/>
        </p:nvSpPr>
        <p:spPr>
          <a:xfrm rot="0">
            <a:off x="15073037" y="-114300"/>
            <a:ext cx="3485912" cy="1084814"/>
          </a:xfrm>
          <a:prstGeom prst="rect">
            <a:avLst/>
          </a:prstGeom>
        </p:spPr>
        <p:txBody>
          <a:bodyPr anchor="t" rtlCol="false" tIns="0" lIns="0" bIns="0" rIns="0">
            <a:spAutoFit/>
          </a:bodyPr>
          <a:lstStyle/>
          <a:p>
            <a:pPr algn="ctr" marL="0" indent="0" lvl="0">
              <a:lnSpc>
                <a:spcPts val="8982"/>
              </a:lnSpc>
              <a:spcBef>
                <a:spcPct val="0"/>
              </a:spcBef>
            </a:pPr>
            <a:r>
              <a:rPr lang="en-US" b="true" sz="6415" spc="-128">
                <a:solidFill>
                  <a:srgbClr val="106861"/>
                </a:solidFill>
                <a:latin typeface="Open Sauce Bold"/>
                <a:ea typeface="Open Sauce Bold"/>
                <a:cs typeface="Open Sauce Bold"/>
                <a:sym typeface="Open Sauce Bold"/>
              </a:rPr>
              <a:t>ADMIN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Freeform 7" id="7"/>
          <p:cNvSpPr/>
          <p:nvPr/>
        </p:nvSpPr>
        <p:spPr>
          <a:xfrm flipH="false" flipV="false" rot="0">
            <a:off x="4421208" y="1785070"/>
            <a:ext cx="9445584" cy="6716860"/>
          </a:xfrm>
          <a:custGeom>
            <a:avLst/>
            <a:gdLst/>
            <a:ahLst/>
            <a:cxnLst/>
            <a:rect r="r" b="b" t="t" l="l"/>
            <a:pathLst>
              <a:path h="6716860" w="9445584">
                <a:moveTo>
                  <a:pt x="0" y="0"/>
                </a:moveTo>
                <a:lnTo>
                  <a:pt x="9445584" y="0"/>
                </a:lnTo>
                <a:lnTo>
                  <a:pt x="9445584" y="6716860"/>
                </a:lnTo>
                <a:lnTo>
                  <a:pt x="0" y="6716860"/>
                </a:lnTo>
                <a:lnTo>
                  <a:pt x="0" y="0"/>
                </a:lnTo>
                <a:close/>
              </a:path>
            </a:pathLst>
          </a:custGeom>
          <a:blipFill>
            <a:blip r:embed="rId7"/>
            <a:stretch>
              <a:fillRect l="0" t="0" r="0" b="0"/>
            </a:stretch>
          </a:blipFill>
        </p:spPr>
      </p:sp>
      <p:sp>
        <p:nvSpPr>
          <p:cNvPr name="TextBox 8" id="8"/>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Anak Asuh</a:t>
            </a:r>
          </a:p>
        </p:txBody>
      </p:sp>
      <p:sp>
        <p:nvSpPr>
          <p:cNvPr name="TextBox 9" id="9"/>
          <p:cNvSpPr txBox="true"/>
          <p:nvPr/>
        </p:nvSpPr>
        <p:spPr>
          <a:xfrm rot="0">
            <a:off x="12724279" y="-35557"/>
            <a:ext cx="7302110" cy="1084707"/>
          </a:xfrm>
          <a:prstGeom prst="rect">
            <a:avLst/>
          </a:prstGeom>
        </p:spPr>
        <p:txBody>
          <a:bodyPr anchor="t" rtlCol="false" tIns="0" lIns="0" bIns="0" rIns="0">
            <a:spAutoFit/>
          </a:bodyPr>
          <a:lstStyle/>
          <a:p>
            <a:pPr algn="ctr" marL="0" indent="0" lvl="0">
              <a:lnSpc>
                <a:spcPts val="8987"/>
              </a:lnSpc>
              <a:spcBef>
                <a:spcPct val="0"/>
              </a:spcBef>
            </a:pPr>
            <a:r>
              <a:rPr lang="en-US" b="true" sz="6419" spc="-128">
                <a:solidFill>
                  <a:srgbClr val="FFFFFF"/>
                </a:solidFill>
                <a:latin typeface="Open Sauce Bold"/>
                <a:ea typeface="Open Sauce Bold"/>
                <a:cs typeface="Open Sauce Bold"/>
                <a:sym typeface="Open Sauce Bold"/>
              </a:rPr>
              <a:t>ADM</a:t>
            </a:r>
            <a:r>
              <a:rPr lang="en-US" b="true" sz="6419" spc="-128">
                <a:solidFill>
                  <a:srgbClr val="106861"/>
                </a:solidFill>
                <a:latin typeface="Open Sauce Bold"/>
                <a:ea typeface="Open Sauce Bold"/>
                <a:cs typeface="Open Sauce Bold"/>
                <a:sym typeface="Open Sauce Bold"/>
              </a:rPr>
              <a:t>ADMIN</a:t>
            </a:r>
            <a:r>
              <a:rPr lang="en-US" b="true" sz="6419" spc="-128">
                <a:solidFill>
                  <a:srgbClr val="FFFFFF"/>
                </a:solidFill>
                <a:latin typeface="Open Sauce Bold"/>
                <a:ea typeface="Open Sauce Bold"/>
                <a:cs typeface="Open Sauce Bold"/>
                <a:sym typeface="Open Sauce Bold"/>
              </a:rPr>
              <a:t>IN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Freeform 7" id="7"/>
          <p:cNvSpPr/>
          <p:nvPr/>
        </p:nvSpPr>
        <p:spPr>
          <a:xfrm flipH="false" flipV="false" rot="0">
            <a:off x="4421208" y="1785070"/>
            <a:ext cx="9445584" cy="6716860"/>
          </a:xfrm>
          <a:custGeom>
            <a:avLst/>
            <a:gdLst/>
            <a:ahLst/>
            <a:cxnLst/>
            <a:rect r="r" b="b" t="t" l="l"/>
            <a:pathLst>
              <a:path h="6716860" w="9445584">
                <a:moveTo>
                  <a:pt x="0" y="0"/>
                </a:moveTo>
                <a:lnTo>
                  <a:pt x="9445584" y="0"/>
                </a:lnTo>
                <a:lnTo>
                  <a:pt x="9445584" y="6716860"/>
                </a:lnTo>
                <a:lnTo>
                  <a:pt x="0" y="6716860"/>
                </a:lnTo>
                <a:lnTo>
                  <a:pt x="0" y="0"/>
                </a:lnTo>
                <a:close/>
              </a:path>
            </a:pathLst>
          </a:custGeom>
          <a:blipFill>
            <a:blip r:embed="rId7"/>
            <a:stretch>
              <a:fillRect l="-14" t="0" r="-14" b="0"/>
            </a:stretch>
          </a:blipFill>
        </p:spPr>
      </p:sp>
      <p:sp>
        <p:nvSpPr>
          <p:cNvPr name="TextBox 8" id="8"/>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Pengunjung</a:t>
            </a:r>
          </a:p>
        </p:txBody>
      </p:sp>
      <p:sp>
        <p:nvSpPr>
          <p:cNvPr name="TextBox 9" id="9"/>
          <p:cNvSpPr txBox="true"/>
          <p:nvPr/>
        </p:nvSpPr>
        <p:spPr>
          <a:xfrm rot="0">
            <a:off x="12724279" y="-35557"/>
            <a:ext cx="7302110" cy="1084707"/>
          </a:xfrm>
          <a:prstGeom prst="rect">
            <a:avLst/>
          </a:prstGeom>
        </p:spPr>
        <p:txBody>
          <a:bodyPr anchor="t" rtlCol="false" tIns="0" lIns="0" bIns="0" rIns="0">
            <a:spAutoFit/>
          </a:bodyPr>
          <a:lstStyle/>
          <a:p>
            <a:pPr algn="ctr" marL="0" indent="0" lvl="0">
              <a:lnSpc>
                <a:spcPts val="8987"/>
              </a:lnSpc>
              <a:spcBef>
                <a:spcPct val="0"/>
              </a:spcBef>
            </a:pPr>
            <a:r>
              <a:rPr lang="en-US" b="true" sz="6419" spc="-128">
                <a:solidFill>
                  <a:srgbClr val="FFFFFF"/>
                </a:solidFill>
                <a:latin typeface="Open Sauce Bold"/>
                <a:ea typeface="Open Sauce Bold"/>
                <a:cs typeface="Open Sauce Bold"/>
                <a:sym typeface="Open Sauce Bold"/>
              </a:rPr>
              <a:t>ADM</a:t>
            </a:r>
            <a:r>
              <a:rPr lang="en-US" b="true" sz="6419" spc="-128">
                <a:solidFill>
                  <a:srgbClr val="106861"/>
                </a:solidFill>
                <a:latin typeface="Open Sauce Bold"/>
                <a:ea typeface="Open Sauce Bold"/>
                <a:cs typeface="Open Sauce Bold"/>
                <a:sym typeface="Open Sauce Bold"/>
              </a:rPr>
              <a:t>ADMIN</a:t>
            </a:r>
            <a:r>
              <a:rPr lang="en-US" b="true" sz="6419" spc="-128">
                <a:solidFill>
                  <a:srgbClr val="FFFFFF"/>
                </a:solidFill>
                <a:latin typeface="Open Sauce Bold"/>
                <a:ea typeface="Open Sauce Bold"/>
                <a:cs typeface="Open Sauce Bold"/>
                <a:sym typeface="Open Sauce Bold"/>
              </a:rPr>
              <a:t>IN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Freeform 7" id="7"/>
          <p:cNvSpPr/>
          <p:nvPr/>
        </p:nvSpPr>
        <p:spPr>
          <a:xfrm flipH="false" flipV="false" rot="0">
            <a:off x="4421208" y="1785070"/>
            <a:ext cx="9445584" cy="6716860"/>
          </a:xfrm>
          <a:custGeom>
            <a:avLst/>
            <a:gdLst/>
            <a:ahLst/>
            <a:cxnLst/>
            <a:rect r="r" b="b" t="t" l="l"/>
            <a:pathLst>
              <a:path h="6716860" w="9445584">
                <a:moveTo>
                  <a:pt x="0" y="0"/>
                </a:moveTo>
                <a:lnTo>
                  <a:pt x="9445584" y="0"/>
                </a:lnTo>
                <a:lnTo>
                  <a:pt x="9445584" y="6716860"/>
                </a:lnTo>
                <a:lnTo>
                  <a:pt x="0" y="6716860"/>
                </a:lnTo>
                <a:lnTo>
                  <a:pt x="0" y="0"/>
                </a:lnTo>
                <a:close/>
              </a:path>
            </a:pathLst>
          </a:custGeom>
          <a:blipFill>
            <a:blip r:embed="rId7"/>
            <a:stretch>
              <a:fillRect l="-14" t="0" r="-14" b="0"/>
            </a:stretch>
          </a:blipFill>
        </p:spPr>
      </p:sp>
      <p:sp>
        <p:nvSpPr>
          <p:cNvPr name="TextBox 8" id="8"/>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Pemasukan</a:t>
            </a:r>
          </a:p>
        </p:txBody>
      </p:sp>
      <p:sp>
        <p:nvSpPr>
          <p:cNvPr name="TextBox 9" id="9"/>
          <p:cNvSpPr txBox="true"/>
          <p:nvPr/>
        </p:nvSpPr>
        <p:spPr>
          <a:xfrm rot="0">
            <a:off x="12724279" y="-35557"/>
            <a:ext cx="7302110" cy="1084707"/>
          </a:xfrm>
          <a:prstGeom prst="rect">
            <a:avLst/>
          </a:prstGeom>
        </p:spPr>
        <p:txBody>
          <a:bodyPr anchor="t" rtlCol="false" tIns="0" lIns="0" bIns="0" rIns="0">
            <a:spAutoFit/>
          </a:bodyPr>
          <a:lstStyle/>
          <a:p>
            <a:pPr algn="ctr" marL="0" indent="0" lvl="0">
              <a:lnSpc>
                <a:spcPts val="8987"/>
              </a:lnSpc>
              <a:spcBef>
                <a:spcPct val="0"/>
              </a:spcBef>
            </a:pPr>
            <a:r>
              <a:rPr lang="en-US" b="true" sz="6419" spc="-128">
                <a:solidFill>
                  <a:srgbClr val="FFFFFF"/>
                </a:solidFill>
                <a:latin typeface="Open Sauce Bold"/>
                <a:ea typeface="Open Sauce Bold"/>
                <a:cs typeface="Open Sauce Bold"/>
                <a:sym typeface="Open Sauce Bold"/>
              </a:rPr>
              <a:t>ADM</a:t>
            </a:r>
            <a:r>
              <a:rPr lang="en-US" b="true" sz="6419" spc="-128">
                <a:solidFill>
                  <a:srgbClr val="106861"/>
                </a:solidFill>
                <a:latin typeface="Open Sauce Bold"/>
                <a:ea typeface="Open Sauce Bold"/>
                <a:cs typeface="Open Sauce Bold"/>
                <a:sym typeface="Open Sauce Bold"/>
              </a:rPr>
              <a:t>ADMIN</a:t>
            </a:r>
            <a:r>
              <a:rPr lang="en-US" b="true" sz="6419" spc="-128">
                <a:solidFill>
                  <a:srgbClr val="FFFFFF"/>
                </a:solidFill>
                <a:latin typeface="Open Sauce Bold"/>
                <a:ea typeface="Open Sauce Bold"/>
                <a:cs typeface="Open Sauce Bold"/>
                <a:sym typeface="Open Sauce Bold"/>
              </a:rPr>
              <a:t>IN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2778327" y="2245814"/>
            <a:ext cx="12731346" cy="7317286"/>
            <a:chOff x="0" y="0"/>
            <a:chExt cx="3353112" cy="1927186"/>
          </a:xfrm>
        </p:grpSpPr>
        <p:sp>
          <p:nvSpPr>
            <p:cNvPr name="Freeform 7" id="7"/>
            <p:cNvSpPr/>
            <p:nvPr/>
          </p:nvSpPr>
          <p:spPr>
            <a:xfrm flipH="false" flipV="false" rot="0">
              <a:off x="0" y="0"/>
              <a:ext cx="3353112" cy="1927186"/>
            </a:xfrm>
            <a:custGeom>
              <a:avLst/>
              <a:gdLst/>
              <a:ahLst/>
              <a:cxnLst/>
              <a:rect r="r" b="b" t="t" l="l"/>
              <a:pathLst>
                <a:path h="1927186" w="3353112">
                  <a:moveTo>
                    <a:pt x="15202" y="0"/>
                  </a:moveTo>
                  <a:lnTo>
                    <a:pt x="3337909" y="0"/>
                  </a:lnTo>
                  <a:cubicBezTo>
                    <a:pt x="3341941" y="0"/>
                    <a:pt x="3345808" y="1602"/>
                    <a:pt x="3348659" y="4453"/>
                  </a:cubicBezTo>
                  <a:cubicBezTo>
                    <a:pt x="3351510" y="7304"/>
                    <a:pt x="3353112" y="11171"/>
                    <a:pt x="3353112" y="15202"/>
                  </a:cubicBezTo>
                  <a:lnTo>
                    <a:pt x="3353112" y="1911984"/>
                  </a:lnTo>
                  <a:cubicBezTo>
                    <a:pt x="3353112" y="1916016"/>
                    <a:pt x="3351510" y="1919883"/>
                    <a:pt x="3348659" y="1922734"/>
                  </a:cubicBezTo>
                  <a:cubicBezTo>
                    <a:pt x="3345808" y="1925585"/>
                    <a:pt x="3341941" y="1927186"/>
                    <a:pt x="3337909" y="1927186"/>
                  </a:cubicBezTo>
                  <a:lnTo>
                    <a:pt x="15202" y="1927186"/>
                  </a:lnTo>
                  <a:cubicBezTo>
                    <a:pt x="11171" y="1927186"/>
                    <a:pt x="7304" y="1925585"/>
                    <a:pt x="4453" y="1922734"/>
                  </a:cubicBezTo>
                  <a:cubicBezTo>
                    <a:pt x="1602" y="1919883"/>
                    <a:pt x="0" y="1916016"/>
                    <a:pt x="0" y="1911984"/>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8" id="8"/>
            <p:cNvSpPr txBox="true"/>
            <p:nvPr/>
          </p:nvSpPr>
          <p:spPr>
            <a:xfrm>
              <a:off x="0" y="-19050"/>
              <a:ext cx="3353112" cy="1946236"/>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6738098" y="9563100"/>
            <a:ext cx="327444" cy="3274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6272283" y="95631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785898" y="95631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8" id="18"/>
          <p:cNvSpPr/>
          <p:nvPr/>
        </p:nvSpPr>
        <p:spPr>
          <a:xfrm flipH="false" flipV="false" rot="0">
            <a:off x="0" y="0"/>
            <a:ext cx="18288000" cy="4292864"/>
          </a:xfrm>
          <a:custGeom>
            <a:avLst/>
            <a:gdLst/>
            <a:ahLst/>
            <a:cxnLst/>
            <a:rect r="r" b="b" t="t" l="l"/>
            <a:pathLst>
              <a:path h="4292864" w="18288000">
                <a:moveTo>
                  <a:pt x="0" y="0"/>
                </a:moveTo>
                <a:lnTo>
                  <a:pt x="18288000" y="0"/>
                </a:lnTo>
                <a:lnTo>
                  <a:pt x="18288000" y="4292864"/>
                </a:lnTo>
                <a:lnTo>
                  <a:pt x="0" y="4292864"/>
                </a:lnTo>
                <a:lnTo>
                  <a:pt x="0" y="0"/>
                </a:lnTo>
                <a:close/>
              </a:path>
            </a:pathLst>
          </a:custGeom>
          <a:blipFill>
            <a:blip r:embed="rId3">
              <a:alphaModFix amt="40000"/>
            </a:blip>
            <a:stretch>
              <a:fillRect l="-1224" t="-69439" r="-24628" b="-71825"/>
            </a:stretch>
          </a:blipFill>
        </p:spPr>
      </p:sp>
      <p:sp>
        <p:nvSpPr>
          <p:cNvPr name="TextBox 19" id="19"/>
          <p:cNvSpPr txBox="true"/>
          <p:nvPr/>
        </p:nvSpPr>
        <p:spPr>
          <a:xfrm rot="0">
            <a:off x="3558350" y="4302389"/>
            <a:ext cx="10799041" cy="4831530"/>
          </a:xfrm>
          <a:prstGeom prst="rect">
            <a:avLst/>
          </a:prstGeom>
        </p:spPr>
        <p:txBody>
          <a:bodyPr anchor="t" rtlCol="false" tIns="0" lIns="0" bIns="0" rIns="0">
            <a:spAutoFit/>
          </a:bodyPr>
          <a:lstStyle/>
          <a:p>
            <a:pPr algn="ctr">
              <a:lnSpc>
                <a:spcPts val="3825"/>
              </a:lnSpc>
            </a:pPr>
            <a:r>
              <a:rPr lang="en-US" sz="2391">
                <a:solidFill>
                  <a:srgbClr val="FFFFFF"/>
                </a:solidFill>
                <a:latin typeface="Open Sauce"/>
                <a:ea typeface="Open Sauce"/>
                <a:cs typeface="Open Sauce"/>
                <a:sym typeface="Open Sauce"/>
              </a:rPr>
              <a:t>Panti Asuhan Al- Fitroh Sukabumi. Alamat lokasi: Gg Brawijaya III, Sukabumi, Jawa Barat, Indonesia. </a:t>
            </a:r>
          </a:p>
          <a:p>
            <a:pPr algn="ctr">
              <a:lnSpc>
                <a:spcPts val="3825"/>
              </a:lnSpc>
            </a:pPr>
            <a:r>
              <a:rPr lang="en-US" sz="2391">
                <a:solidFill>
                  <a:srgbClr val="FFFFFF"/>
                </a:solidFill>
                <a:latin typeface="Open Sauce"/>
                <a:ea typeface="Open Sauce"/>
                <a:cs typeface="Open Sauce"/>
                <a:sym typeface="Open Sauce"/>
              </a:rPr>
              <a:t>Merupakan panti asuhan yang berada di Kota Sukabumi. Panti asuhan ini merawat dan mendidik anak-anak yatim piatu serta anak-anak terlantan. panti Asuhan Al- Fitroh memenuhi kebutuhan anak-anak yang dirawatnya mulai dari makanan hingga sekolahnya.</a:t>
            </a:r>
          </a:p>
          <a:p>
            <a:pPr algn="ctr">
              <a:lnSpc>
                <a:spcPts val="3825"/>
              </a:lnSpc>
            </a:pPr>
            <a:r>
              <a:rPr lang="en-US" sz="2391">
                <a:solidFill>
                  <a:srgbClr val="FFFFFF"/>
                </a:solidFill>
                <a:latin typeface="Open Sauce"/>
                <a:ea typeface="Open Sauce"/>
                <a:cs typeface="Open Sauce"/>
                <a:sym typeface="Open Sauce"/>
              </a:rPr>
              <a:t>Panti asuhan Kota Sukabumi terbuka terhadap bantuan donatur dan sumbangan warga. Segera kunjungi panti asuhan terdekat ini jika Anda hendak menyalurkan bantuan atau sumbangan, atau bisa juga menghubungi melalui kontak telepon jika tersedia.</a:t>
            </a:r>
          </a:p>
        </p:txBody>
      </p:sp>
      <p:sp>
        <p:nvSpPr>
          <p:cNvPr name="TextBox 20" id="20"/>
          <p:cNvSpPr txBox="true"/>
          <p:nvPr/>
        </p:nvSpPr>
        <p:spPr>
          <a:xfrm rot="0">
            <a:off x="5465027" y="2788642"/>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2798" y="-407739"/>
            <a:ext cx="9896798" cy="1943371"/>
          </a:xfrm>
          <a:custGeom>
            <a:avLst/>
            <a:gdLst/>
            <a:ahLst/>
            <a:cxnLst/>
            <a:rect r="r" b="b" t="t" l="l"/>
            <a:pathLst>
              <a:path h="1943371" w="9896798">
                <a:moveTo>
                  <a:pt x="0" y="0"/>
                </a:moveTo>
                <a:lnTo>
                  <a:pt x="9896798" y="0"/>
                </a:lnTo>
                <a:lnTo>
                  <a:pt x="9896798" y="1943371"/>
                </a:lnTo>
                <a:lnTo>
                  <a:pt x="0" y="1943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522349"/>
            <a:ext cx="4175535" cy="4114800"/>
          </a:xfrm>
          <a:custGeom>
            <a:avLst/>
            <a:gdLst/>
            <a:ahLst/>
            <a:cxnLst/>
            <a:rect r="r" b="b" t="t" l="l"/>
            <a:pathLst>
              <a:path h="4114800" w="4175535">
                <a:moveTo>
                  <a:pt x="0" y="0"/>
                </a:moveTo>
                <a:lnTo>
                  <a:pt x="4175535" y="0"/>
                </a:lnTo>
                <a:lnTo>
                  <a:pt x="417553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3926842" y="5425629"/>
            <a:ext cx="4896986" cy="4825757"/>
          </a:xfrm>
          <a:custGeom>
            <a:avLst/>
            <a:gdLst/>
            <a:ahLst/>
            <a:cxnLst/>
            <a:rect r="r" b="b" t="t" l="l"/>
            <a:pathLst>
              <a:path h="4825757" w="4896986">
                <a:moveTo>
                  <a:pt x="0" y="0"/>
                </a:moveTo>
                <a:lnTo>
                  <a:pt x="4896986" y="0"/>
                </a:lnTo>
                <a:lnTo>
                  <a:pt x="4896986" y="4825757"/>
                </a:lnTo>
                <a:lnTo>
                  <a:pt x="0" y="4825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842675" y="2514256"/>
            <a:ext cx="10602650" cy="6313525"/>
            <a:chOff x="0" y="0"/>
            <a:chExt cx="14136866" cy="8418033"/>
          </a:xfrm>
        </p:grpSpPr>
        <p:sp>
          <p:nvSpPr>
            <p:cNvPr name="Freeform 6" id="6"/>
            <p:cNvSpPr/>
            <p:nvPr/>
          </p:nvSpPr>
          <p:spPr>
            <a:xfrm flipH="false" flipV="false" rot="0">
              <a:off x="0" y="0"/>
              <a:ext cx="14136866" cy="8418033"/>
            </a:xfrm>
            <a:custGeom>
              <a:avLst/>
              <a:gdLst/>
              <a:ahLst/>
              <a:cxnLst/>
              <a:rect r="r" b="b" t="t" l="l"/>
              <a:pathLst>
                <a:path h="8418033" w="14136866">
                  <a:moveTo>
                    <a:pt x="0" y="0"/>
                  </a:moveTo>
                  <a:lnTo>
                    <a:pt x="14136866" y="0"/>
                  </a:lnTo>
                  <a:lnTo>
                    <a:pt x="14136866" y="8418033"/>
                  </a:lnTo>
                  <a:lnTo>
                    <a:pt x="0" y="8418033"/>
                  </a:lnTo>
                  <a:lnTo>
                    <a:pt x="0" y="0"/>
                  </a:lnTo>
                  <a:close/>
                </a:path>
              </a:pathLst>
            </a:custGeom>
            <a:blipFill>
              <a:blip r:embed="rId6"/>
              <a:stretch>
                <a:fillRect l="0" t="0" r="0" b="0"/>
              </a:stretch>
            </a:blipFill>
          </p:spPr>
        </p:sp>
      </p:grpSp>
      <p:sp>
        <p:nvSpPr>
          <p:cNvPr name="Freeform 7" id="7"/>
          <p:cNvSpPr/>
          <p:nvPr/>
        </p:nvSpPr>
        <p:spPr>
          <a:xfrm flipH="false" flipV="false" rot="0">
            <a:off x="4421208" y="1785070"/>
            <a:ext cx="9445584" cy="6716860"/>
          </a:xfrm>
          <a:custGeom>
            <a:avLst/>
            <a:gdLst/>
            <a:ahLst/>
            <a:cxnLst/>
            <a:rect r="r" b="b" t="t" l="l"/>
            <a:pathLst>
              <a:path h="6716860" w="9445584">
                <a:moveTo>
                  <a:pt x="0" y="0"/>
                </a:moveTo>
                <a:lnTo>
                  <a:pt x="9445584" y="0"/>
                </a:lnTo>
                <a:lnTo>
                  <a:pt x="9445584" y="6716860"/>
                </a:lnTo>
                <a:lnTo>
                  <a:pt x="0" y="6716860"/>
                </a:lnTo>
                <a:lnTo>
                  <a:pt x="0" y="0"/>
                </a:lnTo>
                <a:close/>
              </a:path>
            </a:pathLst>
          </a:custGeom>
          <a:blipFill>
            <a:blip r:embed="rId7"/>
            <a:stretch>
              <a:fillRect l="-14" t="0" r="-14" b="0"/>
            </a:stretch>
          </a:blipFill>
        </p:spPr>
      </p:sp>
      <p:sp>
        <p:nvSpPr>
          <p:cNvPr name="TextBox 8" id="8"/>
          <p:cNvSpPr txBox="true"/>
          <p:nvPr/>
        </p:nvSpPr>
        <p:spPr>
          <a:xfrm rot="0">
            <a:off x="-225271" y="-123825"/>
            <a:ext cx="7302110" cy="1053601"/>
          </a:xfrm>
          <a:prstGeom prst="rect">
            <a:avLst/>
          </a:prstGeom>
        </p:spPr>
        <p:txBody>
          <a:bodyPr anchor="t" rtlCol="false" tIns="0" lIns="0" bIns="0" rIns="0">
            <a:spAutoFit/>
          </a:bodyPr>
          <a:lstStyle/>
          <a:p>
            <a:pPr algn="ctr" marL="0" indent="0" lvl="0">
              <a:lnSpc>
                <a:spcPts val="8602"/>
              </a:lnSpc>
              <a:spcBef>
                <a:spcPct val="0"/>
              </a:spcBef>
            </a:pPr>
            <a:r>
              <a:rPr lang="en-US" b="true" sz="6144" spc="-122">
                <a:solidFill>
                  <a:srgbClr val="FFFFFF"/>
                </a:solidFill>
                <a:latin typeface="Open Sauce Bold"/>
                <a:ea typeface="Open Sauce Bold"/>
                <a:cs typeface="Open Sauce Bold"/>
                <a:sym typeface="Open Sauce Bold"/>
              </a:rPr>
              <a:t>Pengeluaran</a:t>
            </a:r>
          </a:p>
        </p:txBody>
      </p:sp>
      <p:sp>
        <p:nvSpPr>
          <p:cNvPr name="TextBox 9" id="9"/>
          <p:cNvSpPr txBox="true"/>
          <p:nvPr/>
        </p:nvSpPr>
        <p:spPr>
          <a:xfrm rot="0">
            <a:off x="12724279" y="-35557"/>
            <a:ext cx="7302110" cy="1084707"/>
          </a:xfrm>
          <a:prstGeom prst="rect">
            <a:avLst/>
          </a:prstGeom>
        </p:spPr>
        <p:txBody>
          <a:bodyPr anchor="t" rtlCol="false" tIns="0" lIns="0" bIns="0" rIns="0">
            <a:spAutoFit/>
          </a:bodyPr>
          <a:lstStyle/>
          <a:p>
            <a:pPr algn="ctr" marL="0" indent="0" lvl="0">
              <a:lnSpc>
                <a:spcPts val="8987"/>
              </a:lnSpc>
              <a:spcBef>
                <a:spcPct val="0"/>
              </a:spcBef>
            </a:pPr>
            <a:r>
              <a:rPr lang="en-US" b="true" sz="6419" spc="-128">
                <a:solidFill>
                  <a:srgbClr val="FFFFFF"/>
                </a:solidFill>
                <a:latin typeface="Open Sauce Bold"/>
                <a:ea typeface="Open Sauce Bold"/>
                <a:cs typeface="Open Sauce Bold"/>
                <a:sym typeface="Open Sauce Bold"/>
              </a:rPr>
              <a:t>ADM</a:t>
            </a:r>
            <a:r>
              <a:rPr lang="en-US" b="true" sz="6419" spc="-128">
                <a:solidFill>
                  <a:srgbClr val="106861"/>
                </a:solidFill>
                <a:latin typeface="Open Sauce Bold"/>
                <a:ea typeface="Open Sauce Bold"/>
                <a:cs typeface="Open Sauce Bold"/>
                <a:sym typeface="Open Sauce Bold"/>
              </a:rPr>
              <a:t>ADMIN</a:t>
            </a:r>
            <a:r>
              <a:rPr lang="en-US" b="true" sz="6419" spc="-128">
                <a:solidFill>
                  <a:srgbClr val="FFFFFF"/>
                </a:solidFill>
                <a:latin typeface="Open Sauce Bold"/>
                <a:ea typeface="Open Sauce Bold"/>
                <a:cs typeface="Open Sauce Bold"/>
                <a:sym typeface="Open Sauce Bold"/>
              </a:rPr>
              <a:t>IN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52785"/>
            <a:ext cx="19986113" cy="6407822"/>
            <a:chOff x="0" y="0"/>
            <a:chExt cx="5263832" cy="1687657"/>
          </a:xfrm>
        </p:grpSpPr>
        <p:sp>
          <p:nvSpPr>
            <p:cNvPr name="Freeform 3" id="3"/>
            <p:cNvSpPr/>
            <p:nvPr/>
          </p:nvSpPr>
          <p:spPr>
            <a:xfrm flipH="false" flipV="false" rot="0">
              <a:off x="0" y="0"/>
              <a:ext cx="5263832" cy="1687657"/>
            </a:xfrm>
            <a:custGeom>
              <a:avLst/>
              <a:gdLst/>
              <a:ahLst/>
              <a:cxnLst/>
              <a:rect r="r" b="b" t="t" l="l"/>
              <a:pathLst>
                <a:path h="1687657" w="5263832">
                  <a:moveTo>
                    <a:pt x="0" y="0"/>
                  </a:moveTo>
                  <a:lnTo>
                    <a:pt x="5263832" y="0"/>
                  </a:lnTo>
                  <a:lnTo>
                    <a:pt x="5263832" y="1687657"/>
                  </a:lnTo>
                  <a:lnTo>
                    <a:pt x="0" y="1687657"/>
                  </a:lnTo>
                  <a:close/>
                </a:path>
              </a:pathLst>
            </a:custGeom>
            <a:solidFill>
              <a:srgbClr val="106861"/>
            </a:solidFill>
            <a:ln cap="sq">
              <a:noFill/>
              <a:prstDash val="solid"/>
              <a:miter/>
            </a:ln>
          </p:spPr>
        </p:sp>
        <p:sp>
          <p:nvSpPr>
            <p:cNvPr name="TextBox 4" id="4"/>
            <p:cNvSpPr txBox="true"/>
            <p:nvPr/>
          </p:nvSpPr>
          <p:spPr>
            <a:xfrm>
              <a:off x="0" y="-38100"/>
              <a:ext cx="5263832"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876440"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6869051" y="7305049"/>
            <a:ext cx="5128426" cy="646739"/>
          </a:xfrm>
          <a:custGeom>
            <a:avLst/>
            <a:gdLst/>
            <a:ahLst/>
            <a:cxnLst/>
            <a:rect r="r" b="b" t="t" l="l"/>
            <a:pathLst>
              <a:path h="646739" w="5128426">
                <a:moveTo>
                  <a:pt x="0" y="0"/>
                </a:moveTo>
                <a:lnTo>
                  <a:pt x="5128426" y="0"/>
                </a:lnTo>
                <a:lnTo>
                  <a:pt x="5128426" y="646739"/>
                </a:lnTo>
                <a:lnTo>
                  <a:pt x="0" y="646739"/>
                </a:lnTo>
                <a:lnTo>
                  <a:pt x="0" y="0"/>
                </a:lnTo>
                <a:close/>
              </a:path>
            </a:pathLst>
          </a:custGeom>
          <a:blipFill>
            <a:blip r:embed="rId2">
              <a:alphaModFix amt="67000"/>
            </a:blip>
            <a:stretch>
              <a:fillRect l="0" t="-56610" r="0" b="0"/>
            </a:stretch>
          </a:blipFill>
        </p:spPr>
      </p:sp>
      <p:grpSp>
        <p:nvGrpSpPr>
          <p:cNvPr name="Group 9" id="9"/>
          <p:cNvGrpSpPr/>
          <p:nvPr/>
        </p:nvGrpSpPr>
        <p:grpSpPr>
          <a:xfrm rot="0">
            <a:off x="1028700" y="3210294"/>
            <a:ext cx="4997585" cy="4418124"/>
            <a:chOff x="0" y="0"/>
            <a:chExt cx="1942051" cy="1716874"/>
          </a:xfrm>
        </p:grpSpPr>
        <p:sp>
          <p:nvSpPr>
            <p:cNvPr name="Freeform 10" id="10"/>
            <p:cNvSpPr/>
            <p:nvPr/>
          </p:nvSpPr>
          <p:spPr>
            <a:xfrm flipH="false" flipV="false" rot="0">
              <a:off x="0" y="0"/>
              <a:ext cx="1942051" cy="1716874"/>
            </a:xfrm>
            <a:custGeom>
              <a:avLst/>
              <a:gdLst/>
              <a:ahLst/>
              <a:cxnLst/>
              <a:rect r="r" b="b" t="t" l="l"/>
              <a:pathLst>
                <a:path h="1716874" w="1942051">
                  <a:moveTo>
                    <a:pt x="48023" y="0"/>
                  </a:moveTo>
                  <a:lnTo>
                    <a:pt x="1894028" y="0"/>
                  </a:lnTo>
                  <a:cubicBezTo>
                    <a:pt x="1920550" y="0"/>
                    <a:pt x="1942051" y="21501"/>
                    <a:pt x="1942051" y="48023"/>
                  </a:cubicBezTo>
                  <a:lnTo>
                    <a:pt x="1942051" y="1668851"/>
                  </a:lnTo>
                  <a:cubicBezTo>
                    <a:pt x="1942051" y="1695373"/>
                    <a:pt x="1920550" y="1716874"/>
                    <a:pt x="1894028" y="1716874"/>
                  </a:cubicBezTo>
                  <a:lnTo>
                    <a:pt x="48023" y="1716874"/>
                  </a:lnTo>
                  <a:cubicBezTo>
                    <a:pt x="21501" y="1716874"/>
                    <a:pt x="0" y="1695373"/>
                    <a:pt x="0" y="1668851"/>
                  </a:cubicBezTo>
                  <a:lnTo>
                    <a:pt x="0" y="48023"/>
                  </a:lnTo>
                  <a:cubicBezTo>
                    <a:pt x="0" y="21501"/>
                    <a:pt x="21501" y="0"/>
                    <a:pt x="48023" y="0"/>
                  </a:cubicBezTo>
                  <a:close/>
                </a:path>
              </a:pathLst>
            </a:custGeom>
            <a:solidFill>
              <a:srgbClr val="FFFFFF"/>
            </a:solidFill>
            <a:ln w="47625" cap="rnd">
              <a:solidFill>
                <a:srgbClr val="AEEA00"/>
              </a:solidFill>
              <a:prstDash val="solid"/>
              <a:round/>
            </a:ln>
          </p:spPr>
        </p:sp>
        <p:sp>
          <p:nvSpPr>
            <p:cNvPr name="TextBox 11" id="11"/>
            <p:cNvSpPr txBox="true"/>
            <p:nvPr/>
          </p:nvSpPr>
          <p:spPr>
            <a:xfrm>
              <a:off x="0" y="-38100"/>
              <a:ext cx="1942051" cy="17549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2" id="12"/>
          <p:cNvGrpSpPr/>
          <p:nvPr/>
        </p:nvGrpSpPr>
        <p:grpSpPr>
          <a:xfrm rot="0">
            <a:off x="14917787" y="-3041985"/>
            <a:ext cx="5578401" cy="55784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6934471" y="2951126"/>
            <a:ext cx="4997585" cy="4361047"/>
            <a:chOff x="0" y="0"/>
            <a:chExt cx="1942051" cy="1694694"/>
          </a:xfrm>
        </p:grpSpPr>
        <p:sp>
          <p:nvSpPr>
            <p:cNvPr name="Freeform 16" id="16"/>
            <p:cNvSpPr/>
            <p:nvPr/>
          </p:nvSpPr>
          <p:spPr>
            <a:xfrm flipH="false" flipV="false" rot="0">
              <a:off x="0" y="0"/>
              <a:ext cx="1942051" cy="1694694"/>
            </a:xfrm>
            <a:custGeom>
              <a:avLst/>
              <a:gdLst/>
              <a:ahLst/>
              <a:cxnLst/>
              <a:rect r="r" b="b" t="t" l="l"/>
              <a:pathLst>
                <a:path h="1694694" w="1942051">
                  <a:moveTo>
                    <a:pt x="48023" y="0"/>
                  </a:moveTo>
                  <a:lnTo>
                    <a:pt x="1894028" y="0"/>
                  </a:lnTo>
                  <a:cubicBezTo>
                    <a:pt x="1920550" y="0"/>
                    <a:pt x="1942051" y="21501"/>
                    <a:pt x="1942051" y="48023"/>
                  </a:cubicBezTo>
                  <a:lnTo>
                    <a:pt x="1942051" y="1646671"/>
                  </a:lnTo>
                  <a:cubicBezTo>
                    <a:pt x="1942051" y="1673193"/>
                    <a:pt x="1920550" y="1694694"/>
                    <a:pt x="1894028" y="1694694"/>
                  </a:cubicBezTo>
                  <a:lnTo>
                    <a:pt x="48023" y="1694694"/>
                  </a:lnTo>
                  <a:cubicBezTo>
                    <a:pt x="21501" y="1694694"/>
                    <a:pt x="0" y="1673193"/>
                    <a:pt x="0" y="1646671"/>
                  </a:cubicBezTo>
                  <a:lnTo>
                    <a:pt x="0" y="48023"/>
                  </a:lnTo>
                  <a:cubicBezTo>
                    <a:pt x="0" y="21501"/>
                    <a:pt x="21501" y="0"/>
                    <a:pt x="48023" y="0"/>
                  </a:cubicBezTo>
                  <a:close/>
                </a:path>
              </a:pathLst>
            </a:custGeom>
            <a:solidFill>
              <a:srgbClr val="FFFFFF"/>
            </a:solidFill>
            <a:ln w="47625" cap="rnd">
              <a:solidFill>
                <a:srgbClr val="AEEA00"/>
              </a:solidFill>
              <a:prstDash val="solid"/>
              <a:round/>
            </a:ln>
          </p:spPr>
        </p:sp>
        <p:sp>
          <p:nvSpPr>
            <p:cNvPr name="TextBox 17" id="17"/>
            <p:cNvSpPr txBox="true"/>
            <p:nvPr/>
          </p:nvSpPr>
          <p:spPr>
            <a:xfrm>
              <a:off x="0" y="-38100"/>
              <a:ext cx="1942051" cy="173279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8" id="18"/>
          <p:cNvGrpSpPr/>
          <p:nvPr/>
        </p:nvGrpSpPr>
        <p:grpSpPr>
          <a:xfrm rot="0">
            <a:off x="12840243" y="3636569"/>
            <a:ext cx="5128426" cy="4458870"/>
            <a:chOff x="0" y="0"/>
            <a:chExt cx="1992895" cy="1732707"/>
          </a:xfrm>
        </p:grpSpPr>
        <p:sp>
          <p:nvSpPr>
            <p:cNvPr name="Freeform 19" id="19"/>
            <p:cNvSpPr/>
            <p:nvPr/>
          </p:nvSpPr>
          <p:spPr>
            <a:xfrm flipH="false" flipV="false" rot="0">
              <a:off x="0" y="0"/>
              <a:ext cx="1992895" cy="1732707"/>
            </a:xfrm>
            <a:custGeom>
              <a:avLst/>
              <a:gdLst/>
              <a:ahLst/>
              <a:cxnLst/>
              <a:rect r="r" b="b" t="t" l="l"/>
              <a:pathLst>
                <a:path h="1732707" w="1992895">
                  <a:moveTo>
                    <a:pt x="46798" y="0"/>
                  </a:moveTo>
                  <a:lnTo>
                    <a:pt x="1946097" y="0"/>
                  </a:lnTo>
                  <a:cubicBezTo>
                    <a:pt x="1971943" y="0"/>
                    <a:pt x="1992895" y="20952"/>
                    <a:pt x="1992895" y="46798"/>
                  </a:cubicBezTo>
                  <a:lnTo>
                    <a:pt x="1992895" y="1685909"/>
                  </a:lnTo>
                  <a:cubicBezTo>
                    <a:pt x="1992895" y="1711755"/>
                    <a:pt x="1971943" y="1732707"/>
                    <a:pt x="1946097" y="1732707"/>
                  </a:cubicBezTo>
                  <a:lnTo>
                    <a:pt x="46798" y="1732707"/>
                  </a:lnTo>
                  <a:cubicBezTo>
                    <a:pt x="20952" y="1732707"/>
                    <a:pt x="0" y="1711755"/>
                    <a:pt x="0" y="1685909"/>
                  </a:cubicBezTo>
                  <a:lnTo>
                    <a:pt x="0" y="46798"/>
                  </a:lnTo>
                  <a:cubicBezTo>
                    <a:pt x="0" y="20952"/>
                    <a:pt x="20952" y="0"/>
                    <a:pt x="46798" y="0"/>
                  </a:cubicBezTo>
                  <a:close/>
                </a:path>
              </a:pathLst>
            </a:custGeom>
            <a:solidFill>
              <a:srgbClr val="FFFFFF"/>
            </a:solidFill>
            <a:ln w="47625" cap="rnd">
              <a:solidFill>
                <a:srgbClr val="AEEA00"/>
              </a:solidFill>
              <a:prstDash val="solid"/>
              <a:round/>
            </a:ln>
          </p:spPr>
        </p:sp>
        <p:sp>
          <p:nvSpPr>
            <p:cNvPr name="TextBox 20" id="20"/>
            <p:cNvSpPr txBox="true"/>
            <p:nvPr/>
          </p:nvSpPr>
          <p:spPr>
            <a:xfrm>
              <a:off x="0" y="-38100"/>
              <a:ext cx="1992895" cy="1770807"/>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1" id="21"/>
          <p:cNvSpPr/>
          <p:nvPr/>
        </p:nvSpPr>
        <p:spPr>
          <a:xfrm flipH="false" flipV="false" rot="0">
            <a:off x="897860" y="7628418"/>
            <a:ext cx="5128426" cy="646739"/>
          </a:xfrm>
          <a:custGeom>
            <a:avLst/>
            <a:gdLst/>
            <a:ahLst/>
            <a:cxnLst/>
            <a:rect r="r" b="b" t="t" l="l"/>
            <a:pathLst>
              <a:path h="646739" w="5128426">
                <a:moveTo>
                  <a:pt x="0" y="0"/>
                </a:moveTo>
                <a:lnTo>
                  <a:pt x="5128425" y="0"/>
                </a:lnTo>
                <a:lnTo>
                  <a:pt x="5128425" y="646739"/>
                </a:lnTo>
                <a:lnTo>
                  <a:pt x="0" y="646739"/>
                </a:lnTo>
                <a:lnTo>
                  <a:pt x="0" y="0"/>
                </a:lnTo>
                <a:close/>
              </a:path>
            </a:pathLst>
          </a:custGeom>
          <a:blipFill>
            <a:blip r:embed="rId2">
              <a:alphaModFix amt="67000"/>
            </a:blip>
            <a:stretch>
              <a:fillRect l="0" t="-56610" r="0" b="0"/>
            </a:stretch>
          </a:blipFill>
        </p:spPr>
      </p:sp>
      <p:sp>
        <p:nvSpPr>
          <p:cNvPr name="Freeform 22" id="22"/>
          <p:cNvSpPr/>
          <p:nvPr/>
        </p:nvSpPr>
        <p:spPr>
          <a:xfrm flipH="false" flipV="false" rot="0">
            <a:off x="12840243" y="8095439"/>
            <a:ext cx="5128426" cy="646739"/>
          </a:xfrm>
          <a:custGeom>
            <a:avLst/>
            <a:gdLst/>
            <a:ahLst/>
            <a:cxnLst/>
            <a:rect r="r" b="b" t="t" l="l"/>
            <a:pathLst>
              <a:path h="646739" w="5128426">
                <a:moveTo>
                  <a:pt x="0" y="0"/>
                </a:moveTo>
                <a:lnTo>
                  <a:pt x="5128425" y="0"/>
                </a:lnTo>
                <a:lnTo>
                  <a:pt x="5128425" y="646739"/>
                </a:lnTo>
                <a:lnTo>
                  <a:pt x="0" y="646739"/>
                </a:lnTo>
                <a:lnTo>
                  <a:pt x="0" y="0"/>
                </a:lnTo>
                <a:close/>
              </a:path>
            </a:pathLst>
          </a:custGeom>
          <a:blipFill>
            <a:blip r:embed="rId2">
              <a:alphaModFix amt="67000"/>
            </a:blip>
            <a:stretch>
              <a:fillRect l="0" t="-56610" r="0" b="0"/>
            </a:stretch>
          </a:blipFill>
        </p:spPr>
      </p:sp>
      <p:sp>
        <p:nvSpPr>
          <p:cNvPr name="Freeform 23" id="23"/>
          <p:cNvSpPr/>
          <p:nvPr/>
        </p:nvSpPr>
        <p:spPr>
          <a:xfrm flipH="false" flipV="false" rot="0">
            <a:off x="1028700" y="3443805"/>
            <a:ext cx="4997585" cy="3868369"/>
          </a:xfrm>
          <a:custGeom>
            <a:avLst/>
            <a:gdLst/>
            <a:ahLst/>
            <a:cxnLst/>
            <a:rect r="r" b="b" t="t" l="l"/>
            <a:pathLst>
              <a:path h="3868369" w="4997585">
                <a:moveTo>
                  <a:pt x="0" y="0"/>
                </a:moveTo>
                <a:lnTo>
                  <a:pt x="4997585" y="0"/>
                </a:lnTo>
                <a:lnTo>
                  <a:pt x="4997585" y="3868368"/>
                </a:lnTo>
                <a:lnTo>
                  <a:pt x="0" y="3868368"/>
                </a:lnTo>
                <a:lnTo>
                  <a:pt x="0" y="0"/>
                </a:lnTo>
                <a:close/>
              </a:path>
            </a:pathLst>
          </a:custGeom>
          <a:blipFill>
            <a:blip r:embed="rId3"/>
            <a:stretch>
              <a:fillRect l="-8089" t="0" r="-2202" b="0"/>
            </a:stretch>
          </a:blipFill>
        </p:spPr>
      </p:sp>
      <p:sp>
        <p:nvSpPr>
          <p:cNvPr name="Freeform 24" id="24"/>
          <p:cNvSpPr/>
          <p:nvPr/>
        </p:nvSpPr>
        <p:spPr>
          <a:xfrm flipH="false" flipV="false" rot="0">
            <a:off x="6934471" y="3329148"/>
            <a:ext cx="4997585" cy="3628704"/>
          </a:xfrm>
          <a:custGeom>
            <a:avLst/>
            <a:gdLst/>
            <a:ahLst/>
            <a:cxnLst/>
            <a:rect r="r" b="b" t="t" l="l"/>
            <a:pathLst>
              <a:path h="3628704" w="4997585">
                <a:moveTo>
                  <a:pt x="0" y="0"/>
                </a:moveTo>
                <a:lnTo>
                  <a:pt x="4997586" y="0"/>
                </a:lnTo>
                <a:lnTo>
                  <a:pt x="4997586" y="3628704"/>
                </a:lnTo>
                <a:lnTo>
                  <a:pt x="0" y="3628704"/>
                </a:lnTo>
                <a:lnTo>
                  <a:pt x="0" y="0"/>
                </a:lnTo>
                <a:close/>
              </a:path>
            </a:pathLst>
          </a:custGeom>
          <a:blipFill>
            <a:blip r:embed="rId4"/>
            <a:stretch>
              <a:fillRect l="-13716" t="0" r="-13488" b="0"/>
            </a:stretch>
          </a:blipFill>
        </p:spPr>
      </p:sp>
      <p:sp>
        <p:nvSpPr>
          <p:cNvPr name="Freeform 25" id="25"/>
          <p:cNvSpPr/>
          <p:nvPr/>
        </p:nvSpPr>
        <p:spPr>
          <a:xfrm flipH="false" flipV="false" rot="0">
            <a:off x="12835677" y="3907328"/>
            <a:ext cx="5128426" cy="3844646"/>
          </a:xfrm>
          <a:custGeom>
            <a:avLst/>
            <a:gdLst/>
            <a:ahLst/>
            <a:cxnLst/>
            <a:rect r="r" b="b" t="t" l="l"/>
            <a:pathLst>
              <a:path h="3844646" w="5128426">
                <a:moveTo>
                  <a:pt x="0" y="0"/>
                </a:moveTo>
                <a:lnTo>
                  <a:pt x="5128426" y="0"/>
                </a:lnTo>
                <a:lnTo>
                  <a:pt x="5128426" y="3844645"/>
                </a:lnTo>
                <a:lnTo>
                  <a:pt x="0" y="3844645"/>
                </a:lnTo>
                <a:lnTo>
                  <a:pt x="0" y="0"/>
                </a:lnTo>
                <a:close/>
              </a:path>
            </a:pathLst>
          </a:custGeom>
          <a:blipFill>
            <a:blip r:embed="rId5"/>
            <a:stretch>
              <a:fillRect l="-4007" t="-3883" r="-10351" b="-1350"/>
            </a:stretch>
          </a:blipFill>
        </p:spPr>
      </p:sp>
      <p:sp>
        <p:nvSpPr>
          <p:cNvPr name="TextBox 26" id="26"/>
          <p:cNvSpPr txBox="true"/>
          <p:nvPr/>
        </p:nvSpPr>
        <p:spPr>
          <a:xfrm rot="0">
            <a:off x="4122789" y="1487666"/>
            <a:ext cx="10612014" cy="1048750"/>
          </a:xfrm>
          <a:prstGeom prst="rect">
            <a:avLst/>
          </a:prstGeom>
        </p:spPr>
        <p:txBody>
          <a:bodyPr anchor="t" rtlCol="false" tIns="0" lIns="0" bIns="0" rIns="0">
            <a:spAutoFit/>
          </a:bodyPr>
          <a:lstStyle/>
          <a:p>
            <a:pPr algn="l">
              <a:lnSpc>
                <a:spcPts val="8564"/>
              </a:lnSpc>
              <a:spcBef>
                <a:spcPct val="0"/>
              </a:spcBef>
            </a:pPr>
            <a:r>
              <a:rPr lang="en-US" b="true" sz="6206">
                <a:solidFill>
                  <a:srgbClr val="FFFFFF"/>
                </a:solidFill>
                <a:latin typeface="Open Sauce Bold"/>
                <a:ea typeface="Open Sauce Bold"/>
                <a:cs typeface="Open Sauce Bold"/>
                <a:sym typeface="Open Sauce Bold"/>
              </a:rPr>
              <a:t>Dokumentasi kumpulan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09110" y="1417456"/>
            <a:ext cx="14017591" cy="7452089"/>
            <a:chOff x="0" y="0"/>
            <a:chExt cx="3691876" cy="1962690"/>
          </a:xfrm>
        </p:grpSpPr>
        <p:sp>
          <p:nvSpPr>
            <p:cNvPr name="Freeform 3" id="3"/>
            <p:cNvSpPr/>
            <p:nvPr/>
          </p:nvSpPr>
          <p:spPr>
            <a:xfrm flipH="false" flipV="false" rot="0">
              <a:off x="0" y="0"/>
              <a:ext cx="3691876" cy="1962690"/>
            </a:xfrm>
            <a:custGeom>
              <a:avLst/>
              <a:gdLst/>
              <a:ahLst/>
              <a:cxnLst/>
              <a:rect r="r" b="b" t="t" l="l"/>
              <a:pathLst>
                <a:path h="1962690" w="3691876">
                  <a:moveTo>
                    <a:pt x="13808" y="0"/>
                  </a:moveTo>
                  <a:lnTo>
                    <a:pt x="3678068" y="0"/>
                  </a:lnTo>
                  <a:cubicBezTo>
                    <a:pt x="3681730" y="0"/>
                    <a:pt x="3685242" y="1455"/>
                    <a:pt x="3687832" y="4044"/>
                  </a:cubicBezTo>
                  <a:cubicBezTo>
                    <a:pt x="3690421" y="6634"/>
                    <a:pt x="3691876" y="10146"/>
                    <a:pt x="3691876" y="13808"/>
                  </a:cubicBezTo>
                  <a:lnTo>
                    <a:pt x="3691876" y="1948883"/>
                  </a:lnTo>
                  <a:cubicBezTo>
                    <a:pt x="3691876" y="1956508"/>
                    <a:pt x="3685694" y="1962690"/>
                    <a:pt x="3678068" y="1962690"/>
                  </a:cubicBezTo>
                  <a:lnTo>
                    <a:pt x="13808" y="1962690"/>
                  </a:lnTo>
                  <a:cubicBezTo>
                    <a:pt x="6182" y="1962690"/>
                    <a:pt x="0" y="1956508"/>
                    <a:pt x="0" y="1948883"/>
                  </a:cubicBezTo>
                  <a:lnTo>
                    <a:pt x="0" y="13808"/>
                  </a:lnTo>
                  <a:cubicBezTo>
                    <a:pt x="0" y="6182"/>
                    <a:pt x="6182" y="0"/>
                    <a:pt x="13808" y="0"/>
                  </a:cubicBezTo>
                  <a:close/>
                </a:path>
              </a:pathLst>
            </a:custGeom>
            <a:solidFill>
              <a:srgbClr val="106861"/>
            </a:solidFill>
            <a:ln cap="rnd">
              <a:noFill/>
              <a:prstDash val="solid"/>
              <a:round/>
            </a:ln>
          </p:spPr>
        </p:sp>
        <p:sp>
          <p:nvSpPr>
            <p:cNvPr name="TextBox 4" id="4"/>
            <p:cNvSpPr txBox="true"/>
            <p:nvPr/>
          </p:nvSpPr>
          <p:spPr>
            <a:xfrm>
              <a:off x="0" y="-19050"/>
              <a:ext cx="3691876" cy="198174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3283015" y="2169969"/>
            <a:ext cx="12869781" cy="5947062"/>
            <a:chOff x="0" y="0"/>
            <a:chExt cx="3389572" cy="1566304"/>
          </a:xfrm>
        </p:grpSpPr>
        <p:sp>
          <p:nvSpPr>
            <p:cNvPr name="Freeform 6" id="6"/>
            <p:cNvSpPr/>
            <p:nvPr/>
          </p:nvSpPr>
          <p:spPr>
            <a:xfrm flipH="false" flipV="false" rot="0">
              <a:off x="0" y="0"/>
              <a:ext cx="3389572" cy="1566304"/>
            </a:xfrm>
            <a:custGeom>
              <a:avLst/>
              <a:gdLst/>
              <a:ahLst/>
              <a:cxnLst/>
              <a:rect r="r" b="b" t="t" l="l"/>
              <a:pathLst>
                <a:path h="1566304" w="3389572">
                  <a:moveTo>
                    <a:pt x="15039" y="0"/>
                  </a:moveTo>
                  <a:lnTo>
                    <a:pt x="3374533" y="0"/>
                  </a:lnTo>
                  <a:cubicBezTo>
                    <a:pt x="3382838" y="0"/>
                    <a:pt x="3389572" y="6733"/>
                    <a:pt x="3389572" y="15039"/>
                  </a:cubicBezTo>
                  <a:lnTo>
                    <a:pt x="3389572" y="1551265"/>
                  </a:lnTo>
                  <a:cubicBezTo>
                    <a:pt x="3389572" y="1559571"/>
                    <a:pt x="3382838" y="1566304"/>
                    <a:pt x="3374533" y="1566304"/>
                  </a:cubicBezTo>
                  <a:lnTo>
                    <a:pt x="15039" y="1566304"/>
                  </a:lnTo>
                  <a:cubicBezTo>
                    <a:pt x="6733" y="1566304"/>
                    <a:pt x="0" y="1559571"/>
                    <a:pt x="0" y="1551265"/>
                  </a:cubicBezTo>
                  <a:lnTo>
                    <a:pt x="0" y="15039"/>
                  </a:lnTo>
                  <a:cubicBezTo>
                    <a:pt x="0" y="6733"/>
                    <a:pt x="6733" y="0"/>
                    <a:pt x="15039" y="0"/>
                  </a:cubicBezTo>
                  <a:close/>
                </a:path>
              </a:pathLst>
            </a:custGeom>
            <a:solidFill>
              <a:srgbClr val="FFFFFF"/>
            </a:solidFill>
            <a:ln cap="rnd">
              <a:noFill/>
              <a:prstDash val="solid"/>
              <a:round/>
            </a:ln>
          </p:spPr>
        </p:sp>
        <p:sp>
          <p:nvSpPr>
            <p:cNvPr name="TextBox 7" id="7"/>
            <p:cNvSpPr txBox="true"/>
            <p:nvPr/>
          </p:nvSpPr>
          <p:spPr>
            <a:xfrm>
              <a:off x="0" y="-19050"/>
              <a:ext cx="3389572" cy="1585354"/>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5359861" y="3432329"/>
            <a:ext cx="8716088" cy="4258414"/>
          </a:xfrm>
          <a:prstGeom prst="rect">
            <a:avLst/>
          </a:prstGeom>
        </p:spPr>
        <p:txBody>
          <a:bodyPr anchor="t" rtlCol="false" tIns="0" lIns="0" bIns="0" rIns="0">
            <a:spAutoFit/>
          </a:bodyPr>
          <a:lstStyle/>
          <a:p>
            <a:pPr algn="ctr">
              <a:lnSpc>
                <a:spcPts val="3438"/>
              </a:lnSpc>
            </a:pPr>
          </a:p>
          <a:p>
            <a:pPr algn="ctr" marL="0" indent="0" lvl="0">
              <a:lnSpc>
                <a:spcPts val="3438"/>
              </a:lnSpc>
            </a:pPr>
            <a:r>
              <a:rPr lang="en-US" sz="2307" spc="36">
                <a:solidFill>
                  <a:srgbClr val="2E2E2E"/>
                </a:solidFill>
                <a:latin typeface="Open Sauce"/>
                <a:ea typeface="Open Sauce"/>
                <a:cs typeface="Open Sauce"/>
                <a:sym typeface="Open Sauce"/>
              </a:rPr>
              <a:t>Pembuatan website untuk Panti Asuhan Alfitroh adalah langkah strategis untuk mempermudah manajemen data dan penyebaran informasi. Website ini memungkinkan pendataan anak asuh,  pengunjung, pemasukan, dan pengeluaran menjadi lebih terorganisir, sehingga semua informasi penting dapat dikelola secara efisien dan akurat. Selain itu, website ini juga berfungsi untuk mempublikasikan kegiatan, kebutuhan, dan laporan panti secara transparan.</a:t>
            </a:r>
          </a:p>
        </p:txBody>
      </p:sp>
      <p:sp>
        <p:nvSpPr>
          <p:cNvPr name="Freeform 9" id="9"/>
          <p:cNvSpPr/>
          <p:nvPr/>
        </p:nvSpPr>
        <p:spPr>
          <a:xfrm flipH="false" flipV="false" rot="-10800000">
            <a:off x="13596008" y="0"/>
            <a:ext cx="4691992" cy="4623745"/>
          </a:xfrm>
          <a:custGeom>
            <a:avLst/>
            <a:gdLst/>
            <a:ahLst/>
            <a:cxnLst/>
            <a:rect r="r" b="b" t="t" l="l"/>
            <a:pathLst>
              <a:path h="4623745" w="4691992">
                <a:moveTo>
                  <a:pt x="0" y="0"/>
                </a:moveTo>
                <a:lnTo>
                  <a:pt x="4691992" y="0"/>
                </a:lnTo>
                <a:lnTo>
                  <a:pt x="4691992" y="4623745"/>
                </a:lnTo>
                <a:lnTo>
                  <a:pt x="0" y="462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578" y="4995662"/>
            <a:ext cx="5369438" cy="5291338"/>
          </a:xfrm>
          <a:custGeom>
            <a:avLst/>
            <a:gdLst/>
            <a:ahLst/>
            <a:cxnLst/>
            <a:rect r="r" b="b" t="t" l="l"/>
            <a:pathLst>
              <a:path h="5291338" w="5369438">
                <a:moveTo>
                  <a:pt x="0" y="0"/>
                </a:moveTo>
                <a:lnTo>
                  <a:pt x="5369439" y="0"/>
                </a:lnTo>
                <a:lnTo>
                  <a:pt x="5369439" y="5291338"/>
                </a:lnTo>
                <a:lnTo>
                  <a:pt x="0" y="5291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4411898" y="2440728"/>
            <a:ext cx="10612014" cy="1048750"/>
          </a:xfrm>
          <a:prstGeom prst="rect">
            <a:avLst/>
          </a:prstGeom>
        </p:spPr>
        <p:txBody>
          <a:bodyPr anchor="t" rtlCol="false" tIns="0" lIns="0" bIns="0" rIns="0">
            <a:spAutoFit/>
          </a:bodyPr>
          <a:lstStyle/>
          <a:p>
            <a:pPr algn="ctr">
              <a:lnSpc>
                <a:spcPts val="8564"/>
              </a:lnSpc>
              <a:spcBef>
                <a:spcPct val="0"/>
              </a:spcBef>
            </a:pPr>
            <a:r>
              <a:rPr lang="en-US" b="true" sz="6206">
                <a:solidFill>
                  <a:srgbClr val="000000"/>
                </a:solidFill>
                <a:latin typeface="Open Sauce Bold"/>
                <a:ea typeface="Open Sauce Bold"/>
                <a:cs typeface="Open Sauce Bold"/>
                <a:sym typeface="Open Sauce Bold"/>
              </a:rPr>
              <a:t>Kesimpulan</a:t>
            </a:r>
          </a:p>
        </p:txBody>
      </p:sp>
      <p:sp>
        <p:nvSpPr>
          <p:cNvPr name="Freeform 12" id="12"/>
          <p:cNvSpPr/>
          <p:nvPr/>
        </p:nvSpPr>
        <p:spPr>
          <a:xfrm flipH="false" flipV="false" rot="-5400000">
            <a:off x="12678304" y="4677304"/>
            <a:ext cx="5650792" cy="5568599"/>
          </a:xfrm>
          <a:custGeom>
            <a:avLst/>
            <a:gdLst/>
            <a:ahLst/>
            <a:cxnLst/>
            <a:rect r="r" b="b" t="t" l="l"/>
            <a:pathLst>
              <a:path h="5568599" w="5650792">
                <a:moveTo>
                  <a:pt x="0" y="0"/>
                </a:moveTo>
                <a:lnTo>
                  <a:pt x="5650793" y="0"/>
                </a:lnTo>
                <a:lnTo>
                  <a:pt x="5650793" y="5568599"/>
                </a:lnTo>
                <a:lnTo>
                  <a:pt x="0" y="5568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31599" y="29146"/>
            <a:ext cx="4344843" cy="4281646"/>
          </a:xfrm>
          <a:custGeom>
            <a:avLst/>
            <a:gdLst/>
            <a:ahLst/>
            <a:cxnLst/>
            <a:rect r="r" b="b" t="t" l="l"/>
            <a:pathLst>
              <a:path h="4281646" w="4344843">
                <a:moveTo>
                  <a:pt x="0" y="0"/>
                </a:moveTo>
                <a:lnTo>
                  <a:pt x="4344843" y="0"/>
                </a:lnTo>
                <a:lnTo>
                  <a:pt x="4344843" y="4281646"/>
                </a:lnTo>
                <a:lnTo>
                  <a:pt x="0" y="4281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35D61"/>
        </a:solidFill>
      </p:bgPr>
    </p:bg>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364371" y="-2474096"/>
            <a:ext cx="5578401" cy="557840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6" id="6"/>
          <p:cNvGrpSpPr/>
          <p:nvPr/>
        </p:nvGrpSpPr>
        <p:grpSpPr>
          <a:xfrm rot="0">
            <a:off x="1256350" y="3876969"/>
            <a:ext cx="1010697" cy="10106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9" id="9"/>
          <p:cNvGrpSpPr/>
          <p:nvPr/>
        </p:nvGrpSpPr>
        <p:grpSpPr>
          <a:xfrm rot="0">
            <a:off x="4856034" y="3348832"/>
            <a:ext cx="8575931" cy="3086100"/>
            <a:chOff x="0" y="0"/>
            <a:chExt cx="2258681" cy="812800"/>
          </a:xfrm>
        </p:grpSpPr>
        <p:sp>
          <p:nvSpPr>
            <p:cNvPr name="Freeform 10" id="10"/>
            <p:cNvSpPr/>
            <p:nvPr/>
          </p:nvSpPr>
          <p:spPr>
            <a:xfrm flipH="false" flipV="false" rot="0">
              <a:off x="0" y="0"/>
              <a:ext cx="2258682" cy="812800"/>
            </a:xfrm>
            <a:custGeom>
              <a:avLst/>
              <a:gdLst/>
              <a:ahLst/>
              <a:cxnLst/>
              <a:rect r="r" b="b" t="t" l="l"/>
              <a:pathLst>
                <a:path h="812800" w="2258682">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name="TextBox 11" id="11"/>
            <p:cNvSpPr txBox="true"/>
            <p:nvPr/>
          </p:nvSpPr>
          <p:spPr>
            <a:xfrm>
              <a:off x="0" y="-28575"/>
              <a:ext cx="2258681" cy="841375"/>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12" id="12"/>
          <p:cNvSpPr txBox="true"/>
          <p:nvPr/>
        </p:nvSpPr>
        <p:spPr>
          <a:xfrm rot="0">
            <a:off x="5086813" y="3676944"/>
            <a:ext cx="8114373" cy="2000290"/>
          </a:xfrm>
          <a:prstGeom prst="rect">
            <a:avLst/>
          </a:prstGeom>
        </p:spPr>
        <p:txBody>
          <a:bodyPr anchor="t" rtlCol="false" tIns="0" lIns="0" bIns="0" rIns="0">
            <a:spAutoFit/>
          </a:bodyPr>
          <a:lstStyle/>
          <a:p>
            <a:pPr algn="ctr">
              <a:lnSpc>
                <a:spcPts val="16333"/>
              </a:lnSpc>
              <a:spcBef>
                <a:spcPct val="0"/>
              </a:spcBef>
            </a:pPr>
            <a:r>
              <a:rPr lang="en-US" b="true" sz="11835">
                <a:solidFill>
                  <a:srgbClr val="FFFFFF"/>
                </a:solidFill>
                <a:latin typeface="Open Sauce Bold"/>
                <a:ea typeface="Open Sauce Bold"/>
                <a:cs typeface="Open Sauce Bold"/>
                <a:sym typeface="Open Sauce Bold"/>
              </a:rPr>
              <a:t>Thank You</a:t>
            </a:r>
          </a:p>
        </p:txBody>
      </p:sp>
      <p:sp>
        <p:nvSpPr>
          <p:cNvPr name="Freeform 13" id="13"/>
          <p:cNvSpPr/>
          <p:nvPr/>
        </p:nvSpPr>
        <p:spPr>
          <a:xfrm flipH="false" flipV="false" rot="0">
            <a:off x="16641150" y="-9103"/>
            <a:ext cx="1902010" cy="2075606"/>
          </a:xfrm>
          <a:custGeom>
            <a:avLst/>
            <a:gdLst/>
            <a:ahLst/>
            <a:cxnLst/>
            <a:rect r="r" b="b" t="t" l="l"/>
            <a:pathLst>
              <a:path h="2075606" w="1902010">
                <a:moveTo>
                  <a:pt x="0" y="0"/>
                </a:moveTo>
                <a:lnTo>
                  <a:pt x="1902010" y="0"/>
                </a:lnTo>
                <a:lnTo>
                  <a:pt x="1902010" y="2075606"/>
                </a:lnTo>
                <a:lnTo>
                  <a:pt x="0" y="2075606"/>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2778327" y="2245814"/>
            <a:ext cx="12869781" cy="5947062"/>
            <a:chOff x="0" y="0"/>
            <a:chExt cx="3389572" cy="1566304"/>
          </a:xfrm>
        </p:grpSpPr>
        <p:sp>
          <p:nvSpPr>
            <p:cNvPr name="Freeform 7" id="7"/>
            <p:cNvSpPr/>
            <p:nvPr/>
          </p:nvSpPr>
          <p:spPr>
            <a:xfrm flipH="false" flipV="false" rot="0">
              <a:off x="0" y="0"/>
              <a:ext cx="3389572" cy="1566304"/>
            </a:xfrm>
            <a:custGeom>
              <a:avLst/>
              <a:gdLst/>
              <a:ahLst/>
              <a:cxnLst/>
              <a:rect r="r" b="b" t="t" l="l"/>
              <a:pathLst>
                <a:path h="1566304" w="3389572">
                  <a:moveTo>
                    <a:pt x="15039" y="0"/>
                  </a:moveTo>
                  <a:lnTo>
                    <a:pt x="3374533" y="0"/>
                  </a:lnTo>
                  <a:cubicBezTo>
                    <a:pt x="3382838" y="0"/>
                    <a:pt x="3389572" y="6733"/>
                    <a:pt x="3389572" y="15039"/>
                  </a:cubicBezTo>
                  <a:lnTo>
                    <a:pt x="3389572" y="1551265"/>
                  </a:lnTo>
                  <a:cubicBezTo>
                    <a:pt x="3389572" y="1559571"/>
                    <a:pt x="3382838" y="1566304"/>
                    <a:pt x="3374533" y="1566304"/>
                  </a:cubicBezTo>
                  <a:lnTo>
                    <a:pt x="15039" y="1566304"/>
                  </a:lnTo>
                  <a:cubicBezTo>
                    <a:pt x="6733" y="1566304"/>
                    <a:pt x="0" y="1559571"/>
                    <a:pt x="0" y="1551265"/>
                  </a:cubicBezTo>
                  <a:lnTo>
                    <a:pt x="0" y="15039"/>
                  </a:lnTo>
                  <a:cubicBezTo>
                    <a:pt x="0" y="6733"/>
                    <a:pt x="6733" y="0"/>
                    <a:pt x="15039" y="0"/>
                  </a:cubicBezTo>
                  <a:close/>
                </a:path>
              </a:pathLst>
            </a:custGeom>
            <a:solidFill>
              <a:srgbClr val="106861"/>
            </a:solidFill>
            <a:ln cap="rnd">
              <a:noFill/>
              <a:prstDash val="solid"/>
              <a:round/>
            </a:ln>
          </p:spPr>
        </p:sp>
        <p:sp>
          <p:nvSpPr>
            <p:cNvPr name="TextBox 8" id="8"/>
            <p:cNvSpPr txBox="true"/>
            <p:nvPr/>
          </p:nvSpPr>
          <p:spPr>
            <a:xfrm>
              <a:off x="0" y="-19050"/>
              <a:ext cx="3389572" cy="158535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6113923" y="9258300"/>
            <a:ext cx="327444" cy="3274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5648108"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161723"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8" id="18"/>
          <p:cNvSpPr/>
          <p:nvPr/>
        </p:nvSpPr>
        <p:spPr>
          <a:xfrm flipH="false" flipV="false" rot="0">
            <a:off x="0" y="0"/>
            <a:ext cx="18288000" cy="4292864"/>
          </a:xfrm>
          <a:custGeom>
            <a:avLst/>
            <a:gdLst/>
            <a:ahLst/>
            <a:cxnLst/>
            <a:rect r="r" b="b" t="t" l="l"/>
            <a:pathLst>
              <a:path h="4292864" w="18288000">
                <a:moveTo>
                  <a:pt x="0" y="0"/>
                </a:moveTo>
                <a:lnTo>
                  <a:pt x="18288000" y="0"/>
                </a:lnTo>
                <a:lnTo>
                  <a:pt x="18288000" y="4292864"/>
                </a:lnTo>
                <a:lnTo>
                  <a:pt x="0" y="4292864"/>
                </a:lnTo>
                <a:lnTo>
                  <a:pt x="0" y="0"/>
                </a:lnTo>
                <a:close/>
              </a:path>
            </a:pathLst>
          </a:custGeom>
          <a:blipFill>
            <a:blip r:embed="rId3">
              <a:alphaModFix amt="40000"/>
            </a:blip>
            <a:stretch>
              <a:fillRect l="-1224" t="-69439" r="-24628" b="-71825"/>
            </a:stretch>
          </a:blipFill>
        </p:spPr>
      </p:sp>
      <p:sp>
        <p:nvSpPr>
          <p:cNvPr name="TextBox 19" id="19"/>
          <p:cNvSpPr txBox="true"/>
          <p:nvPr/>
        </p:nvSpPr>
        <p:spPr>
          <a:xfrm rot="0">
            <a:off x="3180433" y="4848142"/>
            <a:ext cx="12065569" cy="2568982"/>
          </a:xfrm>
          <a:prstGeom prst="rect">
            <a:avLst/>
          </a:prstGeom>
        </p:spPr>
        <p:txBody>
          <a:bodyPr anchor="t" rtlCol="false" tIns="0" lIns="0" bIns="0" rIns="0">
            <a:spAutoFit/>
          </a:bodyPr>
          <a:lstStyle/>
          <a:p>
            <a:pPr algn="ctr">
              <a:lnSpc>
                <a:spcPts val="3416"/>
              </a:lnSpc>
            </a:pPr>
            <a:r>
              <a:rPr lang="en-US" sz="2135">
                <a:solidFill>
                  <a:srgbClr val="FFFFFF"/>
                </a:solidFill>
                <a:latin typeface="Open Sauce"/>
                <a:ea typeface="Open Sauce"/>
                <a:cs typeface="Open Sauce"/>
                <a:sym typeface="Open Sauce"/>
              </a:rPr>
              <a:t>Sistem dari perangkat lunak ini akan menjadi aplikasi internal, yaitu aplikasi yang hanya dapat diakses dan dikelola oleh admin Panti Al-Fitroh. Al-fitroh adalah aplikasi berbasis web yang dirancang untuk mempermudah pengelolaan data panti asuhan, termasuk informasi mengenai anak asuh, donasi, laporan keuangan, serta kegiatan di Panti Alfitroh. Semua perubahan dan pembaruan data dalam aplikasi ini hanya dapat dilakukan oleh admin untuk menjaga keamanan dan konsistensi informasi. </a:t>
            </a:r>
          </a:p>
        </p:txBody>
      </p:sp>
      <p:sp>
        <p:nvSpPr>
          <p:cNvPr name="TextBox 20" id="20"/>
          <p:cNvSpPr txBox="true"/>
          <p:nvPr/>
        </p:nvSpPr>
        <p:spPr>
          <a:xfrm rot="0">
            <a:off x="5326518" y="2788642"/>
            <a:ext cx="7634965"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Lingkup masalah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9832433" y="-438499"/>
            <a:ext cx="8455567" cy="10725499"/>
            <a:chOff x="0" y="0"/>
            <a:chExt cx="6427205" cy="8152614"/>
          </a:xfrm>
        </p:grpSpPr>
        <p:sp>
          <p:nvSpPr>
            <p:cNvPr name="Freeform 6" id="6"/>
            <p:cNvSpPr/>
            <p:nvPr/>
          </p:nvSpPr>
          <p:spPr>
            <a:xfrm flipH="false" flipV="false" rot="0">
              <a:off x="0" y="0"/>
              <a:ext cx="6427076" cy="8180173"/>
            </a:xfrm>
            <a:custGeom>
              <a:avLst/>
              <a:gdLst/>
              <a:ahLst/>
              <a:cxnLst/>
              <a:rect r="r" b="b" t="t" l="l"/>
              <a:pathLst>
                <a:path h="8180173" w="6427076">
                  <a:moveTo>
                    <a:pt x="295651" y="0"/>
                  </a:moveTo>
                  <a:cubicBezTo>
                    <a:pt x="133043" y="0"/>
                    <a:pt x="0" y="216419"/>
                    <a:pt x="0" y="480931"/>
                  </a:cubicBezTo>
                  <a:lnTo>
                    <a:pt x="0" y="5486793"/>
                  </a:lnTo>
                  <a:cubicBezTo>
                    <a:pt x="0" y="5751305"/>
                    <a:pt x="129958" y="6013727"/>
                    <a:pt x="288839" y="6069975"/>
                  </a:cubicBezTo>
                  <a:lnTo>
                    <a:pt x="6138237" y="8141741"/>
                  </a:lnTo>
                  <a:cubicBezTo>
                    <a:pt x="6297118" y="8180173"/>
                    <a:pt x="6427076" y="8027572"/>
                    <a:pt x="6427076" y="7763060"/>
                  </a:cubicBezTo>
                  <a:lnTo>
                    <a:pt x="6427076" y="480931"/>
                  </a:lnTo>
                  <a:cubicBezTo>
                    <a:pt x="6427076" y="216419"/>
                    <a:pt x="6294033" y="0"/>
                    <a:pt x="6131425" y="0"/>
                  </a:cubicBezTo>
                  <a:lnTo>
                    <a:pt x="295651" y="0"/>
                  </a:lnTo>
                  <a:close/>
                </a:path>
              </a:pathLst>
            </a:custGeom>
            <a:blipFill>
              <a:blip r:embed="rId2"/>
              <a:stretch>
                <a:fillRect l="-13422" t="0" r="-13422" b="-59"/>
              </a:stretch>
            </a:blipFill>
          </p:spPr>
        </p:sp>
      </p:grpSp>
      <p:sp>
        <p:nvSpPr>
          <p:cNvPr name="TextBox 7" id="7"/>
          <p:cNvSpPr txBox="true"/>
          <p:nvPr/>
        </p:nvSpPr>
        <p:spPr>
          <a:xfrm rot="0">
            <a:off x="1295137" y="2409166"/>
            <a:ext cx="5376858"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Metode Waterfall</a:t>
            </a:r>
          </a:p>
        </p:txBody>
      </p:sp>
      <p:sp>
        <p:nvSpPr>
          <p:cNvPr name="TextBox 8" id="8"/>
          <p:cNvSpPr txBox="true"/>
          <p:nvPr/>
        </p:nvSpPr>
        <p:spPr>
          <a:xfrm rot="0">
            <a:off x="1295137" y="3393723"/>
            <a:ext cx="7848863" cy="5005500"/>
          </a:xfrm>
          <a:prstGeom prst="rect">
            <a:avLst/>
          </a:prstGeom>
        </p:spPr>
        <p:txBody>
          <a:bodyPr anchor="t" rtlCol="false" tIns="0" lIns="0" bIns="0" rIns="0">
            <a:spAutoFit/>
          </a:bodyPr>
          <a:lstStyle/>
          <a:p>
            <a:pPr algn="l" marL="0" indent="0" lvl="0">
              <a:lnSpc>
                <a:spcPts val="3656"/>
              </a:lnSpc>
            </a:pPr>
            <a:r>
              <a:rPr lang="en-US" sz="2453" spc="39">
                <a:solidFill>
                  <a:srgbClr val="191919"/>
                </a:solidFill>
                <a:latin typeface="Open Sauce"/>
                <a:ea typeface="Open Sauce"/>
                <a:cs typeface="Open Sauce"/>
                <a:sym typeface="Open Sauce"/>
              </a:rPr>
              <a:t>Metode Waterfall adalah model pengembangan perangkat lunak yang menggunakan pendekatan linier dan berurutan, di mana setiap tahap harus diselesaikan sepenuhnya sebelum melanjutkan ke tahap berikutnya. Tahapan dalam metode ini meliputi analisis kebutuhan, desain sistem, implementasi, pengujian, penerapan, dan pemeliharaan. Metode ini cocok untuk proyek kecil dengan kebutuhan yang jelas dan stabil sejak awal, karena bersifat terstruktur, memiliki dokumentasi lengkap, dan mudah dikelol</a:t>
            </a:r>
          </a:p>
        </p:txBody>
      </p:sp>
      <p:sp>
        <p:nvSpPr>
          <p:cNvPr name="Freeform 9" id="9"/>
          <p:cNvSpPr/>
          <p:nvPr/>
        </p:nvSpPr>
        <p:spPr>
          <a:xfrm flipH="false" flipV="false" rot="0">
            <a:off x="-1649661" y="-1028700"/>
            <a:ext cx="3299321" cy="4114800"/>
          </a:xfrm>
          <a:custGeom>
            <a:avLst/>
            <a:gdLst/>
            <a:ahLst/>
            <a:cxnLst/>
            <a:rect r="r" b="b" t="t" l="l"/>
            <a:pathLst>
              <a:path h="4114800" w="3299321">
                <a:moveTo>
                  <a:pt x="0" y="0"/>
                </a:moveTo>
                <a:lnTo>
                  <a:pt x="3299322" y="0"/>
                </a:lnTo>
                <a:lnTo>
                  <a:pt x="329932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96406" y="-509141"/>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596406" y="2642453"/>
            <a:ext cx="5002094" cy="50020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6440230" y="608197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3447954" y="-175671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0">
            <a:off x="0" y="2642453"/>
            <a:ext cx="10596406" cy="5901889"/>
          </a:xfrm>
          <a:custGeom>
            <a:avLst/>
            <a:gdLst/>
            <a:ahLst/>
            <a:cxnLst/>
            <a:rect r="r" b="b" t="t" l="l"/>
            <a:pathLst>
              <a:path h="5901889" w="10596406">
                <a:moveTo>
                  <a:pt x="0" y="0"/>
                </a:moveTo>
                <a:lnTo>
                  <a:pt x="10596406" y="0"/>
                </a:lnTo>
                <a:lnTo>
                  <a:pt x="10596406" y="5901889"/>
                </a:lnTo>
                <a:lnTo>
                  <a:pt x="0" y="5901889"/>
                </a:lnTo>
                <a:lnTo>
                  <a:pt x="0" y="0"/>
                </a:lnTo>
                <a:close/>
              </a:path>
            </a:pathLst>
          </a:custGeom>
          <a:blipFill>
            <a:blip r:embed="rId4"/>
            <a:stretch>
              <a:fillRect l="0" t="-255" r="0" b="-255"/>
            </a:stretch>
          </a:blipFill>
        </p:spPr>
      </p:sp>
      <p:sp>
        <p:nvSpPr>
          <p:cNvPr name="TextBox 13" id="13"/>
          <p:cNvSpPr txBox="true"/>
          <p:nvPr/>
        </p:nvSpPr>
        <p:spPr>
          <a:xfrm rot="0">
            <a:off x="11038741" y="914400"/>
            <a:ext cx="6740170" cy="1029234"/>
          </a:xfrm>
          <a:prstGeom prst="rect">
            <a:avLst/>
          </a:prstGeom>
        </p:spPr>
        <p:txBody>
          <a:bodyPr anchor="t" rtlCol="false" tIns="0" lIns="0" bIns="0" rIns="0">
            <a:spAutoFit/>
          </a:bodyPr>
          <a:lstStyle/>
          <a:p>
            <a:pPr algn="l" marL="0" indent="0" lvl="0">
              <a:lnSpc>
                <a:spcPts val="8414"/>
              </a:lnSpc>
              <a:spcBef>
                <a:spcPct val="0"/>
              </a:spcBef>
            </a:pPr>
            <a:r>
              <a:rPr lang="en-US" b="true" sz="6010" spc="-120">
                <a:solidFill>
                  <a:srgbClr val="FFFFFF"/>
                </a:solidFill>
                <a:latin typeface="Open Sauce Heavy"/>
                <a:ea typeface="Open Sauce Heavy"/>
                <a:cs typeface="Open Sauce Heavy"/>
                <a:sym typeface="Open Sauce Heavy"/>
              </a:rPr>
              <a:t>Diagram Konteks</a:t>
            </a:r>
          </a:p>
        </p:txBody>
      </p:sp>
      <p:sp>
        <p:nvSpPr>
          <p:cNvPr name="TextBox 14" id="14"/>
          <p:cNvSpPr txBox="true"/>
          <p:nvPr/>
        </p:nvSpPr>
        <p:spPr>
          <a:xfrm rot="0">
            <a:off x="10998744" y="2594828"/>
            <a:ext cx="6820163" cy="3147316"/>
          </a:xfrm>
          <a:prstGeom prst="rect">
            <a:avLst/>
          </a:prstGeom>
        </p:spPr>
        <p:txBody>
          <a:bodyPr anchor="t" rtlCol="false" tIns="0" lIns="0" bIns="0" rIns="0">
            <a:spAutoFit/>
          </a:bodyPr>
          <a:lstStyle/>
          <a:p>
            <a:pPr algn="l" marL="0" indent="0" lvl="0">
              <a:lnSpc>
                <a:spcPts val="3177"/>
              </a:lnSpc>
            </a:pPr>
            <a:r>
              <a:rPr lang="en-US" sz="2132" spc="34">
                <a:solidFill>
                  <a:srgbClr val="FDFBFB"/>
                </a:solidFill>
                <a:latin typeface="Open Sauce"/>
                <a:ea typeface="Open Sauce"/>
                <a:cs typeface="Open Sauce"/>
                <a:sym typeface="Open Sauce"/>
              </a:rPr>
              <a:t>Sistem Informasi Manajemen Al-Fitroh adalah sebuah platform berbasis teknologi informasi yang dirancang untuk mengelola dan menyajikan informasi berupa profile dan donasi kepada pengguna. Sistem ini memungkinkan interaksi antara dua jenis pengguna utama, yaitu Admin dan User, dengan fungsi yang berbeda sesuai dengan peran masing-masing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96406" y="-509141"/>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596406" y="2642453"/>
            <a:ext cx="5002094" cy="50020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6440230" y="608197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028700" y="1384506"/>
            <a:ext cx="9225461" cy="8145021"/>
          </a:xfrm>
          <a:custGeom>
            <a:avLst/>
            <a:gdLst/>
            <a:ahLst/>
            <a:cxnLst/>
            <a:rect r="r" b="b" t="t" l="l"/>
            <a:pathLst>
              <a:path h="8145021" w="9225461">
                <a:moveTo>
                  <a:pt x="0" y="0"/>
                </a:moveTo>
                <a:lnTo>
                  <a:pt x="9225461" y="0"/>
                </a:lnTo>
                <a:lnTo>
                  <a:pt x="9225461" y="8145021"/>
                </a:lnTo>
                <a:lnTo>
                  <a:pt x="0" y="8145021"/>
                </a:lnTo>
                <a:lnTo>
                  <a:pt x="0" y="0"/>
                </a:lnTo>
                <a:close/>
              </a:path>
            </a:pathLst>
          </a:custGeom>
          <a:blipFill>
            <a:blip r:embed="rId4"/>
            <a:stretch>
              <a:fillRect l="0" t="-19972" r="-1431" b="-2260"/>
            </a:stretch>
          </a:blipFill>
        </p:spPr>
      </p:sp>
      <p:grpSp>
        <p:nvGrpSpPr>
          <p:cNvPr name="Group 10" id="10"/>
          <p:cNvGrpSpPr/>
          <p:nvPr/>
        </p:nvGrpSpPr>
        <p:grpSpPr>
          <a:xfrm rot="0">
            <a:off x="-3447954" y="-175671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3" id="13"/>
          <p:cNvSpPr txBox="true"/>
          <p:nvPr/>
        </p:nvSpPr>
        <p:spPr>
          <a:xfrm rot="0">
            <a:off x="11038741" y="914400"/>
            <a:ext cx="6740170" cy="1029234"/>
          </a:xfrm>
          <a:prstGeom prst="rect">
            <a:avLst/>
          </a:prstGeom>
        </p:spPr>
        <p:txBody>
          <a:bodyPr anchor="t" rtlCol="false" tIns="0" lIns="0" bIns="0" rIns="0">
            <a:spAutoFit/>
          </a:bodyPr>
          <a:lstStyle/>
          <a:p>
            <a:pPr algn="l" marL="0" indent="0" lvl="0">
              <a:lnSpc>
                <a:spcPts val="8414"/>
              </a:lnSpc>
              <a:spcBef>
                <a:spcPct val="0"/>
              </a:spcBef>
            </a:pPr>
            <a:r>
              <a:rPr lang="en-US" b="true" sz="6010" spc="-120">
                <a:solidFill>
                  <a:srgbClr val="FFFFFF"/>
                </a:solidFill>
                <a:latin typeface="Open Sauce Heavy"/>
                <a:ea typeface="Open Sauce Heavy"/>
                <a:cs typeface="Open Sauce Heavy"/>
                <a:sym typeface="Open Sauce Heavy"/>
              </a:rPr>
              <a:t>Diagram 0</a:t>
            </a:r>
          </a:p>
        </p:txBody>
      </p:sp>
      <p:sp>
        <p:nvSpPr>
          <p:cNvPr name="TextBox 14" id="14"/>
          <p:cNvSpPr txBox="true"/>
          <p:nvPr/>
        </p:nvSpPr>
        <p:spPr>
          <a:xfrm rot="0">
            <a:off x="10998744" y="2594828"/>
            <a:ext cx="6820163" cy="2750039"/>
          </a:xfrm>
          <a:prstGeom prst="rect">
            <a:avLst/>
          </a:prstGeom>
        </p:spPr>
        <p:txBody>
          <a:bodyPr anchor="t" rtlCol="false" tIns="0" lIns="0" bIns="0" rIns="0">
            <a:spAutoFit/>
          </a:bodyPr>
          <a:lstStyle/>
          <a:p>
            <a:pPr algn="l">
              <a:lnSpc>
                <a:spcPts val="3177"/>
              </a:lnSpc>
            </a:pPr>
            <a:r>
              <a:rPr lang="en-US" sz="2132" spc="34">
                <a:solidFill>
                  <a:srgbClr val="FDFBFB"/>
                </a:solidFill>
                <a:latin typeface="Open Sauce"/>
                <a:ea typeface="Open Sauce"/>
                <a:cs typeface="Open Sauce"/>
                <a:sym typeface="Open Sauce"/>
              </a:rPr>
              <a:t>Diagram 0 adalah diagram yang menggambarkan proses dari data flow diagram. Diagram 0 </a:t>
            </a:r>
          </a:p>
          <a:p>
            <a:pPr algn="l">
              <a:lnSpc>
                <a:spcPts val="3177"/>
              </a:lnSpc>
            </a:pPr>
            <a:r>
              <a:rPr lang="en-US" sz="2132" spc="34">
                <a:solidFill>
                  <a:srgbClr val="FDFBFB"/>
                </a:solidFill>
                <a:latin typeface="Open Sauce"/>
                <a:ea typeface="Open Sauce"/>
                <a:cs typeface="Open Sauce"/>
                <a:sym typeface="Open Sauce"/>
              </a:rPr>
              <a:t>memberikan pandangan secara menyeluruh mengenai sistem yang ditangani, menunjukkan </a:t>
            </a:r>
          </a:p>
          <a:p>
            <a:pPr algn="l">
              <a:lnSpc>
                <a:spcPts val="3177"/>
              </a:lnSpc>
            </a:pPr>
            <a:r>
              <a:rPr lang="en-US" sz="2132" spc="34">
                <a:solidFill>
                  <a:srgbClr val="FDFBFB"/>
                </a:solidFill>
                <a:latin typeface="Open Sauce"/>
                <a:ea typeface="Open Sauce"/>
                <a:cs typeface="Open Sauce"/>
                <a:sym typeface="Open Sauce"/>
              </a:rPr>
              <a:t>tentang fungsi-fungsi utama atau proses yang ada, aliran data, dan eksternal entity. Berikut </a:t>
            </a:r>
          </a:p>
          <a:p>
            <a:pPr algn="l" marL="0" indent="0" lvl="0">
              <a:lnSpc>
                <a:spcPts val="3177"/>
              </a:lnSpc>
            </a:pPr>
            <a:r>
              <a:rPr lang="en-US" sz="2132" spc="34">
                <a:solidFill>
                  <a:srgbClr val="FDFBFB"/>
                </a:solidFill>
                <a:latin typeface="Open Sauce"/>
                <a:ea typeface="Open Sauce"/>
                <a:cs typeface="Open Sauce"/>
                <a:sym typeface="Open Sauce"/>
              </a:rPr>
              <a:t>merupakan diagram 0 dari aplikasi ini.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96406" y="-509141"/>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596406" y="2642453"/>
            <a:ext cx="5002094" cy="50020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6440230" y="608197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3447954" y="-1756713"/>
            <a:ext cx="5002094" cy="500209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2" id="12"/>
          <p:cNvSpPr/>
          <p:nvPr/>
        </p:nvSpPr>
        <p:spPr>
          <a:xfrm flipH="false" flipV="false" rot="0">
            <a:off x="269082" y="3245380"/>
            <a:ext cx="10327324" cy="5187087"/>
          </a:xfrm>
          <a:custGeom>
            <a:avLst/>
            <a:gdLst/>
            <a:ahLst/>
            <a:cxnLst/>
            <a:rect r="r" b="b" t="t" l="l"/>
            <a:pathLst>
              <a:path h="5187087" w="10327324">
                <a:moveTo>
                  <a:pt x="0" y="0"/>
                </a:moveTo>
                <a:lnTo>
                  <a:pt x="10327324" y="0"/>
                </a:lnTo>
                <a:lnTo>
                  <a:pt x="10327324" y="5187087"/>
                </a:lnTo>
                <a:lnTo>
                  <a:pt x="0" y="5187087"/>
                </a:lnTo>
                <a:lnTo>
                  <a:pt x="0" y="0"/>
                </a:lnTo>
                <a:close/>
              </a:path>
            </a:pathLst>
          </a:custGeom>
          <a:blipFill>
            <a:blip r:embed="rId4"/>
            <a:stretch>
              <a:fillRect l="0" t="-1493" r="-5875" b="-1493"/>
            </a:stretch>
          </a:blipFill>
        </p:spPr>
      </p:sp>
      <p:sp>
        <p:nvSpPr>
          <p:cNvPr name="TextBox 13" id="13"/>
          <p:cNvSpPr txBox="true"/>
          <p:nvPr/>
        </p:nvSpPr>
        <p:spPr>
          <a:xfrm rot="0">
            <a:off x="11038741" y="914400"/>
            <a:ext cx="6740170" cy="1029234"/>
          </a:xfrm>
          <a:prstGeom prst="rect">
            <a:avLst/>
          </a:prstGeom>
        </p:spPr>
        <p:txBody>
          <a:bodyPr anchor="t" rtlCol="false" tIns="0" lIns="0" bIns="0" rIns="0">
            <a:spAutoFit/>
          </a:bodyPr>
          <a:lstStyle/>
          <a:p>
            <a:pPr algn="l" marL="0" indent="0" lvl="0">
              <a:lnSpc>
                <a:spcPts val="8414"/>
              </a:lnSpc>
              <a:spcBef>
                <a:spcPct val="0"/>
              </a:spcBef>
            </a:pPr>
            <a:r>
              <a:rPr lang="en-US" b="true" sz="6010" spc="-120">
                <a:solidFill>
                  <a:srgbClr val="FFFFFF"/>
                </a:solidFill>
                <a:latin typeface="Open Sauce Heavy"/>
                <a:ea typeface="Open Sauce Heavy"/>
                <a:cs typeface="Open Sauce Heavy"/>
                <a:sym typeface="Open Sauce Heavy"/>
              </a:rPr>
              <a:t>Diagram Level 1</a:t>
            </a:r>
          </a:p>
        </p:txBody>
      </p:sp>
      <p:sp>
        <p:nvSpPr>
          <p:cNvPr name="TextBox 14" id="14"/>
          <p:cNvSpPr txBox="true"/>
          <p:nvPr/>
        </p:nvSpPr>
        <p:spPr>
          <a:xfrm rot="0">
            <a:off x="10998744" y="2594828"/>
            <a:ext cx="6820163" cy="763650"/>
          </a:xfrm>
          <a:prstGeom prst="rect">
            <a:avLst/>
          </a:prstGeom>
        </p:spPr>
        <p:txBody>
          <a:bodyPr anchor="t" rtlCol="false" tIns="0" lIns="0" bIns="0" rIns="0">
            <a:spAutoFit/>
          </a:bodyPr>
          <a:lstStyle/>
          <a:p>
            <a:pPr algn="l" marL="0" indent="0" lvl="0">
              <a:lnSpc>
                <a:spcPts val="3177"/>
              </a:lnSpc>
            </a:pPr>
            <a:r>
              <a:rPr lang="en-US" sz="2132" spc="34">
                <a:solidFill>
                  <a:srgbClr val="FDFBFB"/>
                </a:solidFill>
                <a:latin typeface="Open Sauce"/>
                <a:ea typeface="Open Sauce"/>
                <a:cs typeface="Open Sauce"/>
                <a:sym typeface="Open Sauce"/>
              </a:rPr>
              <a:t>Merupakan penjelasan dari DFD Level 0 dan berisi tentang Data user/admin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96406" y="-509141"/>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596406" y="2642453"/>
            <a:ext cx="5002094" cy="50020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6440230" y="608197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138241" y="1690902"/>
            <a:ext cx="8619965" cy="7119075"/>
          </a:xfrm>
          <a:custGeom>
            <a:avLst/>
            <a:gdLst/>
            <a:ahLst/>
            <a:cxnLst/>
            <a:rect r="r" b="b" t="t" l="l"/>
            <a:pathLst>
              <a:path h="7119075" w="8619965">
                <a:moveTo>
                  <a:pt x="0" y="0"/>
                </a:moveTo>
                <a:lnTo>
                  <a:pt x="8619965" y="0"/>
                </a:lnTo>
                <a:lnTo>
                  <a:pt x="8619965" y="7119074"/>
                </a:lnTo>
                <a:lnTo>
                  <a:pt x="0" y="7119074"/>
                </a:lnTo>
                <a:lnTo>
                  <a:pt x="0" y="0"/>
                </a:lnTo>
                <a:close/>
              </a:path>
            </a:pathLst>
          </a:custGeom>
          <a:blipFill>
            <a:blip r:embed="rId4"/>
            <a:stretch>
              <a:fillRect l="-14" t="0" r="-1067" b="-366"/>
            </a:stretch>
          </a:blipFill>
        </p:spPr>
      </p:sp>
      <p:grpSp>
        <p:nvGrpSpPr>
          <p:cNvPr name="Group 10" id="10"/>
          <p:cNvGrpSpPr/>
          <p:nvPr/>
        </p:nvGrpSpPr>
        <p:grpSpPr>
          <a:xfrm rot="0">
            <a:off x="-3447954" y="-175671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3" id="13"/>
          <p:cNvSpPr txBox="true"/>
          <p:nvPr/>
        </p:nvSpPr>
        <p:spPr>
          <a:xfrm rot="0">
            <a:off x="11038741" y="914400"/>
            <a:ext cx="6740170" cy="1029234"/>
          </a:xfrm>
          <a:prstGeom prst="rect">
            <a:avLst/>
          </a:prstGeom>
        </p:spPr>
        <p:txBody>
          <a:bodyPr anchor="t" rtlCol="false" tIns="0" lIns="0" bIns="0" rIns="0">
            <a:spAutoFit/>
          </a:bodyPr>
          <a:lstStyle/>
          <a:p>
            <a:pPr algn="l" marL="0" indent="0" lvl="0">
              <a:lnSpc>
                <a:spcPts val="8414"/>
              </a:lnSpc>
              <a:spcBef>
                <a:spcPct val="0"/>
              </a:spcBef>
            </a:pPr>
            <a:r>
              <a:rPr lang="en-US" b="true" sz="6010" spc="-120">
                <a:solidFill>
                  <a:srgbClr val="FFFFFF"/>
                </a:solidFill>
                <a:latin typeface="Open Sauce Heavy"/>
                <a:ea typeface="Open Sauce Heavy"/>
                <a:cs typeface="Open Sauce Heavy"/>
                <a:sym typeface="Open Sauce Heavy"/>
              </a:rPr>
              <a:t>Diagram Level 2</a:t>
            </a:r>
          </a:p>
        </p:txBody>
      </p:sp>
      <p:sp>
        <p:nvSpPr>
          <p:cNvPr name="TextBox 14" id="14"/>
          <p:cNvSpPr txBox="true"/>
          <p:nvPr/>
        </p:nvSpPr>
        <p:spPr>
          <a:xfrm rot="0">
            <a:off x="10998744" y="2594828"/>
            <a:ext cx="6985303" cy="763650"/>
          </a:xfrm>
          <a:prstGeom prst="rect">
            <a:avLst/>
          </a:prstGeom>
        </p:spPr>
        <p:txBody>
          <a:bodyPr anchor="t" rtlCol="false" tIns="0" lIns="0" bIns="0" rIns="0">
            <a:spAutoFit/>
          </a:bodyPr>
          <a:lstStyle/>
          <a:p>
            <a:pPr algn="l" marL="0" indent="0" lvl="0">
              <a:lnSpc>
                <a:spcPts val="3177"/>
              </a:lnSpc>
            </a:pPr>
            <a:r>
              <a:rPr lang="en-US" sz="2132" spc="34">
                <a:solidFill>
                  <a:srgbClr val="FDFBFB"/>
                </a:solidFill>
                <a:latin typeface="Open Sauce"/>
                <a:ea typeface="Open Sauce"/>
                <a:cs typeface="Open Sauce"/>
                <a:sym typeface="Open Sauce"/>
              </a:rPr>
              <a:t>Diagram ini menjelaskan alur proses admin dalam mengelola semua data yang ada di halaman utama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DAGbKFRu-2s</dc:identifier>
  <dcterms:modified xsi:type="dcterms:W3CDTF">2011-08-01T06:04:30Z</dcterms:modified>
  <cp:revision>1</cp:revision>
  <dc:title>W</dc:title>
</cp:coreProperties>
</file>